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Fira Sans Extra Condensed"/>
      <p:regular r:id="rId49"/>
      <p:bold r:id="rId50"/>
      <p:italic r:id="rId51"/>
      <p:boldItalic r:id="rId52"/>
    </p:embeddedFont>
    <p:embeddedFont>
      <p:font typeface="Fira Sans Extra Condensed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6D055F-8660-4F9E-A0B9-8EC777B94E2D}">
  <a:tblStyle styleId="{886D055F-8660-4F9E-A0B9-8EC777B94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FiraSansExtraCondense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-italic.fntdata"/><Relationship Id="rId50" Type="http://schemas.openxmlformats.org/officeDocument/2006/relationships/font" Target="fonts/FiraSansExtraCondensed-bold.fntdata"/><Relationship Id="rId53" Type="http://schemas.openxmlformats.org/officeDocument/2006/relationships/font" Target="fonts/FiraSansExtraCondensedSemiBold-regular.fntdata"/><Relationship Id="rId52" Type="http://schemas.openxmlformats.org/officeDocument/2006/relationships/font" Target="fonts/FiraSansExtraCondensed-boldItalic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SemiBold-italic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FiraSansExtraCondensedSemi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5a2d00dd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5a2d00dd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5a2d00dd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5a2d00dd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5a2d00dd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5a2d00dd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5a2d00dd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5a2d00dd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5a2d00d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5a2d00d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5b16b47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5b16b47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5b16b472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5b16b47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5a2d00dd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5a2d00dd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5b16b47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5b16b47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5b16b47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5b16b47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5b16b472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5b16b472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545302594_4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a545302594_4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a545302594_4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5a2d00d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5a2d00d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5a2d00d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5a2d00d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5b16b472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5b16b472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5a2d00d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5a2d00d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a5c1783a6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a5c1783a6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5b16b47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5b16b47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5c1783a6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5c1783a6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5a2d00d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5a2d00d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545302594_4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a545302594_4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a545302594_4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545302594_4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a545302594_4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a545302594_4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5c1783a6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5c1783a6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5a2d00dd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a5a2d00dd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5c1783a6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5c1783a6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5c1783a6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5c1783a6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5c1783a6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5c1783a6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545302594_4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a545302594_4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a545302594_4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5a2d00d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a5a2d00d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545302594_4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a545302594_4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5a2d00dd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5a2d00d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45302594_4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a545302594_4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g2a545302594_4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5a2d00dd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5a2d00dd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5a2d00dd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5a2d00dd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5a2d00d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5a2d00d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5a2d00dd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5a2d00dd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2" name="Google Shape;8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6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54.png"/><Relationship Id="rId8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83.png"/><Relationship Id="rId5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60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Relationship Id="rId4" Type="http://schemas.openxmlformats.org/officeDocument/2006/relationships/image" Target="../media/image88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ctrTitle"/>
          </p:nvPr>
        </p:nvSpPr>
        <p:spPr>
          <a:xfrm>
            <a:off x="1012825" y="943750"/>
            <a:ext cx="6806400" cy="23070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Projet 3 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Prédiction</a:t>
            </a:r>
            <a:r>
              <a:rPr lang="en" sz="4800"/>
              <a:t> des charges médicales</a:t>
            </a:r>
            <a:endParaRPr sz="4800"/>
          </a:p>
        </p:txBody>
      </p:sp>
      <p:sp>
        <p:nvSpPr>
          <p:cNvPr id="100" name="Google Shape;100;p27"/>
          <p:cNvSpPr txBox="1"/>
          <p:nvPr>
            <p:ph idx="1" type="subTitle"/>
          </p:nvPr>
        </p:nvSpPr>
        <p:spPr>
          <a:xfrm>
            <a:off x="5766300" y="4564125"/>
            <a:ext cx="33015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4DS9</a:t>
            </a:r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3">
            <a:alphaModFix/>
          </a:blip>
          <a:srcRect b="28716" l="0" r="0" t="33388"/>
          <a:stretch/>
        </p:blipFill>
        <p:spPr>
          <a:xfrm>
            <a:off x="7022500" y="97725"/>
            <a:ext cx="2031475" cy="7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7"/>
          <p:cNvSpPr txBox="1"/>
          <p:nvPr/>
        </p:nvSpPr>
        <p:spPr>
          <a:xfrm>
            <a:off x="173150" y="3508750"/>
            <a:ext cx="2115600" cy="156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Mahmoud Jarraya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Wassim Faroua 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Balla Moussa Keita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Omar El Kar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Rihem Taieb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Ala Jilani</a:t>
            </a:r>
            <a:endParaRPr sz="15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6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6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Pré-traitement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239825" y="797525"/>
            <a:ext cx="23703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Traitement des doublons</a:t>
            </a:r>
            <a:endParaRPr b="1"/>
          </a:p>
        </p:txBody>
      </p:sp>
      <p:sp>
        <p:nvSpPr>
          <p:cNvPr id="223" name="Google Shape;223;p36"/>
          <p:cNvSpPr txBox="1"/>
          <p:nvPr/>
        </p:nvSpPr>
        <p:spPr>
          <a:xfrm>
            <a:off x="1300775" y="4200775"/>
            <a:ext cx="6248400" cy="400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Une seule observation est </a:t>
            </a:r>
            <a:r>
              <a:rPr b="1" lang="en"/>
              <a:t>répété </a:t>
            </a:r>
            <a:r>
              <a:rPr b="1" lang="en"/>
              <a:t>: </a:t>
            </a:r>
            <a:r>
              <a:rPr b="1" lang="en"/>
              <a:t>suppression</a:t>
            </a:r>
            <a:r>
              <a:rPr b="1" lang="en"/>
              <a:t> de la ligne en plus</a:t>
            </a:r>
            <a:endParaRPr b="1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599250"/>
            <a:ext cx="333499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599250"/>
            <a:ext cx="965184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550" y="2453201"/>
            <a:ext cx="5924552" cy="9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7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7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univariée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202250" y="1416700"/>
            <a:ext cx="8413926" cy="1834446"/>
            <a:chOff x="202250" y="1416700"/>
            <a:chExt cx="8413926" cy="1834446"/>
          </a:xfrm>
        </p:grpSpPr>
        <p:pic>
          <p:nvPicPr>
            <p:cNvPr id="234" name="Google Shape;23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2250" y="1440322"/>
              <a:ext cx="2535123" cy="181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92150" y="1416700"/>
              <a:ext cx="2443227" cy="181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4857" y="1441433"/>
              <a:ext cx="2391319" cy="17723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37"/>
          <p:cNvPicPr preferRelativeResize="0"/>
          <p:nvPr/>
        </p:nvPicPr>
        <p:blipFill rotWithShape="1">
          <a:blip r:embed="rId6">
            <a:alphaModFix/>
          </a:blip>
          <a:srcRect b="8059" l="0" r="38665" t="20998"/>
          <a:stretch/>
        </p:blipFill>
        <p:spPr>
          <a:xfrm>
            <a:off x="2531425" y="4047150"/>
            <a:ext cx="2179050" cy="7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2531425" y="849000"/>
            <a:ext cx="44451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de la distribution variable quantitative : Age</a:t>
            </a:r>
            <a:endParaRPr b="1"/>
          </a:p>
        </p:txBody>
      </p:sp>
      <p:sp>
        <p:nvSpPr>
          <p:cNvPr id="239" name="Google Shape;239;p37"/>
          <p:cNvSpPr txBox="1"/>
          <p:nvPr/>
        </p:nvSpPr>
        <p:spPr>
          <a:xfrm>
            <a:off x="6821225" y="4020038"/>
            <a:ext cx="17472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rejette l’hypothèse de normalité</a:t>
            </a:r>
            <a:endParaRPr b="1"/>
          </a:p>
        </p:txBody>
      </p:sp>
      <p:sp>
        <p:nvSpPr>
          <p:cNvPr id="240" name="Google Shape;240;p37"/>
          <p:cNvSpPr txBox="1"/>
          <p:nvPr/>
        </p:nvSpPr>
        <p:spPr>
          <a:xfrm>
            <a:off x="3148914" y="3346825"/>
            <a:ext cx="2520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graphique</a:t>
            </a:r>
            <a:endParaRPr b="1"/>
          </a:p>
        </p:txBody>
      </p:sp>
      <p:sp>
        <p:nvSpPr>
          <p:cNvPr id="241" name="Google Shape;241;p37"/>
          <p:cNvSpPr txBox="1"/>
          <p:nvPr/>
        </p:nvSpPr>
        <p:spPr>
          <a:xfrm>
            <a:off x="282050" y="4161025"/>
            <a:ext cx="1747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statistique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38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38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univariée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343" y="1423400"/>
            <a:ext cx="2818983" cy="19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2531425" y="849000"/>
            <a:ext cx="44451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de la distribution variable quantitative : BMI</a:t>
            </a:r>
            <a:endParaRPr b="1"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25" y="1530254"/>
            <a:ext cx="2619130" cy="1794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501" y="1433245"/>
            <a:ext cx="2689898" cy="184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6925" y="3788675"/>
            <a:ext cx="3027399" cy="1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6821225" y="4020038"/>
            <a:ext cx="17472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rejette l’hypothèse de normalité</a:t>
            </a:r>
            <a:endParaRPr b="1"/>
          </a:p>
        </p:txBody>
      </p:sp>
      <p:sp>
        <p:nvSpPr>
          <p:cNvPr id="254" name="Google Shape;254;p38"/>
          <p:cNvSpPr txBox="1"/>
          <p:nvPr/>
        </p:nvSpPr>
        <p:spPr>
          <a:xfrm>
            <a:off x="3301314" y="3346825"/>
            <a:ext cx="2520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graphique</a:t>
            </a:r>
            <a:endParaRPr b="1"/>
          </a:p>
        </p:txBody>
      </p:sp>
      <p:sp>
        <p:nvSpPr>
          <p:cNvPr id="255" name="Google Shape;255;p38"/>
          <p:cNvSpPr txBox="1"/>
          <p:nvPr/>
        </p:nvSpPr>
        <p:spPr>
          <a:xfrm>
            <a:off x="624525" y="4356175"/>
            <a:ext cx="1747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statistique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9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39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univariée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2531425" y="849000"/>
            <a:ext cx="50352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de la distribution variable quantitative : </a:t>
            </a:r>
            <a:r>
              <a:rPr b="1" lang="en"/>
              <a:t>Children</a:t>
            </a:r>
            <a:endParaRPr b="1"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0" y="1531736"/>
            <a:ext cx="2755301" cy="196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950" y="1478210"/>
            <a:ext cx="2755301" cy="196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951" y="1478200"/>
            <a:ext cx="2755301" cy="19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337" y="4102343"/>
            <a:ext cx="3073799" cy="971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6821225" y="4020038"/>
            <a:ext cx="17472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rejette l’hypothèse de normalité</a:t>
            </a:r>
            <a:endParaRPr b="1"/>
          </a:p>
        </p:txBody>
      </p:sp>
      <p:sp>
        <p:nvSpPr>
          <p:cNvPr id="268" name="Google Shape;268;p39"/>
          <p:cNvSpPr txBox="1"/>
          <p:nvPr/>
        </p:nvSpPr>
        <p:spPr>
          <a:xfrm>
            <a:off x="2996514" y="3575425"/>
            <a:ext cx="2520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graphique</a:t>
            </a:r>
            <a:endParaRPr b="1"/>
          </a:p>
        </p:txBody>
      </p:sp>
      <p:sp>
        <p:nvSpPr>
          <p:cNvPr id="269" name="Google Shape;269;p39"/>
          <p:cNvSpPr txBox="1"/>
          <p:nvPr/>
        </p:nvSpPr>
        <p:spPr>
          <a:xfrm>
            <a:off x="282050" y="4161025"/>
            <a:ext cx="1747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statistique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40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0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univariée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31" y="1508532"/>
            <a:ext cx="2705694" cy="193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156" y="1439171"/>
            <a:ext cx="2705694" cy="193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425" y="1445937"/>
            <a:ext cx="2880951" cy="2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8524" y="4068825"/>
            <a:ext cx="2835550" cy="9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2531425" y="849000"/>
            <a:ext cx="50352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de la distribution variable quantitative : Charges</a:t>
            </a:r>
            <a:endParaRPr b="1"/>
          </a:p>
        </p:txBody>
      </p:sp>
      <p:sp>
        <p:nvSpPr>
          <p:cNvPr id="281" name="Google Shape;281;p40"/>
          <p:cNvSpPr txBox="1"/>
          <p:nvPr/>
        </p:nvSpPr>
        <p:spPr>
          <a:xfrm>
            <a:off x="6821225" y="4020038"/>
            <a:ext cx="17472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rejette l’hypothèse de normalité</a:t>
            </a:r>
            <a:endParaRPr b="1"/>
          </a:p>
        </p:txBody>
      </p:sp>
      <p:sp>
        <p:nvSpPr>
          <p:cNvPr id="282" name="Google Shape;282;p40"/>
          <p:cNvSpPr txBox="1"/>
          <p:nvPr/>
        </p:nvSpPr>
        <p:spPr>
          <a:xfrm>
            <a:off x="3301314" y="3575425"/>
            <a:ext cx="2520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graphique</a:t>
            </a:r>
            <a:endParaRPr b="1"/>
          </a:p>
        </p:txBody>
      </p:sp>
      <p:sp>
        <p:nvSpPr>
          <p:cNvPr id="283" name="Google Shape;283;p40"/>
          <p:cNvSpPr txBox="1"/>
          <p:nvPr/>
        </p:nvSpPr>
        <p:spPr>
          <a:xfrm>
            <a:off x="282050" y="4161025"/>
            <a:ext cx="1747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statistique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1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41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univariée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90" name="Google Shape;290;p41"/>
          <p:cNvGrpSpPr/>
          <p:nvPr/>
        </p:nvGrpSpPr>
        <p:grpSpPr>
          <a:xfrm>
            <a:off x="433150" y="1589963"/>
            <a:ext cx="8710851" cy="2215310"/>
            <a:chOff x="433150" y="1132763"/>
            <a:chExt cx="8710851" cy="2215310"/>
          </a:xfrm>
        </p:grpSpPr>
        <p:pic>
          <p:nvPicPr>
            <p:cNvPr id="291" name="Google Shape;29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3150" y="1132763"/>
              <a:ext cx="3101398" cy="2215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42600" y="1132774"/>
              <a:ext cx="3101401" cy="2215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550" y="1132775"/>
              <a:ext cx="3101401" cy="22152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5575" y="4338675"/>
            <a:ext cx="1253575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3240525" y="732575"/>
            <a:ext cx="30000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des variables qualitatives</a:t>
            </a:r>
            <a:endParaRPr b="1"/>
          </a:p>
        </p:txBody>
      </p:sp>
      <p:sp>
        <p:nvSpPr>
          <p:cNvPr id="296" name="Google Shape;296;p41"/>
          <p:cNvSpPr txBox="1"/>
          <p:nvPr/>
        </p:nvSpPr>
        <p:spPr>
          <a:xfrm>
            <a:off x="3975650" y="3862275"/>
            <a:ext cx="13977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Les </a:t>
            </a:r>
            <a:r>
              <a:rPr b="1" lang="en">
                <a:solidFill>
                  <a:schemeClr val="dk1"/>
                </a:solidFill>
              </a:rPr>
              <a:t>modalités 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6750" y="4485748"/>
            <a:ext cx="3269526" cy="4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300" y="4386975"/>
            <a:ext cx="1623375" cy="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2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42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bivariée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05" name="Google Shape;305;p42"/>
          <p:cNvGrpSpPr/>
          <p:nvPr/>
        </p:nvGrpSpPr>
        <p:grpSpPr>
          <a:xfrm>
            <a:off x="304800" y="1111352"/>
            <a:ext cx="8709650" cy="2139076"/>
            <a:chOff x="304800" y="1187552"/>
            <a:chExt cx="8709650" cy="2139076"/>
          </a:xfrm>
        </p:grpSpPr>
        <p:pic>
          <p:nvPicPr>
            <p:cNvPr id="306" name="Google Shape;30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1187552"/>
              <a:ext cx="2905832" cy="213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0981" y="1389456"/>
              <a:ext cx="2596396" cy="191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47742" y="1363577"/>
              <a:ext cx="2666708" cy="1963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2"/>
          <p:cNvSpPr txBox="1"/>
          <p:nvPr/>
        </p:nvSpPr>
        <p:spPr>
          <a:xfrm>
            <a:off x="2447800" y="725675"/>
            <a:ext cx="40557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orrélation entre les variables quantitatives </a:t>
            </a:r>
            <a:endParaRPr b="1"/>
          </a:p>
        </p:txBody>
      </p:sp>
      <p:sp>
        <p:nvSpPr>
          <p:cNvPr id="310" name="Google Shape;310;p42"/>
          <p:cNvSpPr txBox="1"/>
          <p:nvPr/>
        </p:nvSpPr>
        <p:spPr>
          <a:xfrm>
            <a:off x="3029838" y="3326625"/>
            <a:ext cx="3645300" cy="4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coefficient de corrélation de Spearman</a:t>
            </a:r>
            <a:endParaRPr b="1"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00" y="3889525"/>
            <a:ext cx="2386674" cy="9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351" y="3813749"/>
            <a:ext cx="2521500" cy="1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7625" y="3838275"/>
            <a:ext cx="2576814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43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43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bivariée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20" name="Google Shape;320;p43"/>
          <p:cNvGrpSpPr/>
          <p:nvPr/>
        </p:nvGrpSpPr>
        <p:grpSpPr>
          <a:xfrm>
            <a:off x="279797" y="1199545"/>
            <a:ext cx="8460975" cy="2069008"/>
            <a:chOff x="203600" y="1238663"/>
            <a:chExt cx="8302399" cy="1975186"/>
          </a:xfrm>
        </p:grpSpPr>
        <p:pic>
          <p:nvPicPr>
            <p:cNvPr id="321" name="Google Shape;32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600" y="1397700"/>
              <a:ext cx="2542606" cy="18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5" y="1238663"/>
              <a:ext cx="2765240" cy="1975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4000" y="1238675"/>
              <a:ext cx="2672000" cy="1908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43"/>
          <p:cNvSpPr txBox="1"/>
          <p:nvPr/>
        </p:nvSpPr>
        <p:spPr>
          <a:xfrm>
            <a:off x="2447800" y="725675"/>
            <a:ext cx="40557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Corrélation entre les variables quantitatives </a:t>
            </a:r>
            <a:endParaRPr b="1"/>
          </a:p>
        </p:txBody>
      </p:sp>
      <p:sp>
        <p:nvSpPr>
          <p:cNvPr id="325" name="Google Shape;325;p43"/>
          <p:cNvSpPr txBox="1"/>
          <p:nvPr/>
        </p:nvSpPr>
        <p:spPr>
          <a:xfrm>
            <a:off x="3029838" y="3326625"/>
            <a:ext cx="3645300" cy="4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coefficient de corrélation de Spearman</a:t>
            </a:r>
            <a:endParaRPr b="1"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2250" y="3846066"/>
            <a:ext cx="2608650" cy="10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125" y="3784911"/>
            <a:ext cx="2608650" cy="10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875" y="3901625"/>
            <a:ext cx="2558810" cy="1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44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44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bivariée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2448375" y="693675"/>
            <a:ext cx="50316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dépendance la variable cible avec variables qualitatives</a:t>
            </a:r>
            <a:endParaRPr b="1"/>
          </a:p>
        </p:txBody>
      </p:sp>
      <p:grpSp>
        <p:nvGrpSpPr>
          <p:cNvPr id="336" name="Google Shape;336;p44"/>
          <p:cNvGrpSpPr/>
          <p:nvPr/>
        </p:nvGrpSpPr>
        <p:grpSpPr>
          <a:xfrm>
            <a:off x="-10328" y="1469326"/>
            <a:ext cx="9143798" cy="2287450"/>
            <a:chOff x="142075" y="1582599"/>
            <a:chExt cx="9683150" cy="2402784"/>
          </a:xfrm>
        </p:grpSpPr>
        <p:pic>
          <p:nvPicPr>
            <p:cNvPr id="337" name="Google Shape;33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075" y="1582600"/>
              <a:ext cx="3363874" cy="2402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0975" y="1582599"/>
              <a:ext cx="3363874" cy="240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6125" y="1623588"/>
              <a:ext cx="3249100" cy="232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44"/>
          <p:cNvSpPr txBox="1"/>
          <p:nvPr/>
        </p:nvSpPr>
        <p:spPr>
          <a:xfrm>
            <a:off x="2109675" y="1238400"/>
            <a:ext cx="5709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Pas </a:t>
            </a:r>
            <a:r>
              <a:rPr b="1" lang="en"/>
              <a:t>d'homogénéité et Normalité :  test non paramétrique</a:t>
            </a:r>
            <a:endParaRPr b="1"/>
          </a:p>
        </p:txBody>
      </p:sp>
      <p:sp>
        <p:nvSpPr>
          <p:cNvPr id="341" name="Google Shape;341;p44"/>
          <p:cNvSpPr txBox="1"/>
          <p:nvPr/>
        </p:nvSpPr>
        <p:spPr>
          <a:xfrm>
            <a:off x="400222" y="3909175"/>
            <a:ext cx="22851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Kruskal-Wallis : p-value = 0.1923 &gt; 0.05, on accepte H0 (pas d’effet)</a:t>
            </a:r>
            <a:endParaRPr b="1"/>
          </a:p>
        </p:txBody>
      </p:sp>
      <p:sp>
        <p:nvSpPr>
          <p:cNvPr id="342" name="Google Shape;342;p44"/>
          <p:cNvSpPr txBox="1"/>
          <p:nvPr/>
        </p:nvSpPr>
        <p:spPr>
          <a:xfrm>
            <a:off x="3691950" y="3909175"/>
            <a:ext cx="22851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Wilcoxon-Mann-Whitney : </a:t>
            </a:r>
            <a:r>
              <a:rPr b="1" lang="en"/>
              <a:t>p-value &lt; 2.2e-16, on rejette H0 (effet)</a:t>
            </a:r>
            <a:endParaRPr b="1"/>
          </a:p>
        </p:txBody>
      </p:sp>
      <p:sp>
        <p:nvSpPr>
          <p:cNvPr id="343" name="Google Shape;343;p44"/>
          <p:cNvSpPr txBox="1"/>
          <p:nvPr/>
        </p:nvSpPr>
        <p:spPr>
          <a:xfrm>
            <a:off x="6659575" y="3909175"/>
            <a:ext cx="2285100" cy="831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Wilcoxon-Mann-Whitney : p-value = 0.7287, on accepte H0 (pas d’effet)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45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45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bivariée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664000" y="1005975"/>
            <a:ext cx="51822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Effet de la variable sex-smoker sur la variables charges</a:t>
            </a:r>
            <a:endParaRPr b="1"/>
          </a:p>
        </p:txBody>
      </p:sp>
      <p:pic>
        <p:nvPicPr>
          <p:cNvPr id="351" name="Google Shape;351;p45"/>
          <p:cNvPicPr preferRelativeResize="0"/>
          <p:nvPr/>
        </p:nvPicPr>
        <p:blipFill rotWithShape="1">
          <a:blip r:embed="rId3">
            <a:alphaModFix/>
          </a:blip>
          <a:srcRect b="0" l="0" r="0" t="11000"/>
          <a:stretch/>
        </p:blipFill>
        <p:spPr>
          <a:xfrm>
            <a:off x="4071325" y="1687975"/>
            <a:ext cx="4790725" cy="3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/>
        </p:nvSpPr>
        <p:spPr>
          <a:xfrm>
            <a:off x="464950" y="2001575"/>
            <a:ext cx="3000000" cy="1046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Shapiro pas de </a:t>
            </a:r>
            <a:r>
              <a:rPr b="1" lang="en"/>
              <a:t>normalité</a:t>
            </a:r>
            <a:r>
              <a:rPr b="1" lang="en"/>
              <a:t> pour </a:t>
            </a:r>
            <a:r>
              <a:rPr b="1" lang="en"/>
              <a:t>tous</a:t>
            </a:r>
            <a:r>
              <a:rPr b="1" lang="en"/>
              <a:t> les sous groupes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bartlett pas d’égalité entre les variances p − value = 2.2e-16</a:t>
            </a:r>
            <a:endParaRPr b="1"/>
          </a:p>
        </p:txBody>
      </p:sp>
      <p:sp>
        <p:nvSpPr>
          <p:cNvPr id="353" name="Google Shape;353;p45"/>
          <p:cNvSpPr txBox="1"/>
          <p:nvPr/>
        </p:nvSpPr>
        <p:spPr>
          <a:xfrm>
            <a:off x="217025" y="3541075"/>
            <a:ext cx="3701400" cy="119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non paramétrique </a:t>
            </a:r>
            <a:r>
              <a:rPr b="1" lang="en"/>
              <a:t>Kru</a:t>
            </a:r>
            <a:r>
              <a:rPr b="1" lang="en"/>
              <a:t>skal-</a:t>
            </a:r>
            <a:r>
              <a:rPr b="1" lang="en"/>
              <a:t>Wallis </a:t>
            </a:r>
            <a:endParaRPr b="1"/>
          </a:p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p-value &lt; 2.2e-16, on rejette H0, on a un effet de la variable sex_smoker sur la variable charges.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/>
        </p:nvSpPr>
        <p:spPr>
          <a:xfrm>
            <a:off x="-1704535" y="2275655"/>
            <a:ext cx="517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</a:t>
            </a:r>
            <a:endParaRPr b="0" i="0" sz="3300" u="none" cap="none" strike="noStrike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-2518303" y="-240143"/>
            <a:ext cx="4686000" cy="5589300"/>
          </a:xfrm>
          <a:prstGeom prst="blockArc">
            <a:avLst>
              <a:gd fmla="val 18007041" name="adj1"/>
              <a:gd fmla="val 3660238" name="adj2"/>
              <a:gd fmla="val 1300" name="adj3"/>
            </a:avLst>
          </a:prstGeom>
          <a:noFill/>
          <a:ln cap="flat" cmpd="sng" w="254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8"/>
          <p:cNvSpPr/>
          <p:nvPr/>
        </p:nvSpPr>
        <p:spPr>
          <a:xfrm>
            <a:off x="1521820" y="724366"/>
            <a:ext cx="471900" cy="471900"/>
          </a:xfrm>
          <a:prstGeom prst="ellipse">
            <a:avLst/>
          </a:prstGeom>
          <a:solidFill>
            <a:srgbClr val="9BBB59"/>
          </a:solidFill>
          <a:ln cap="flat" cmpd="sng" w="12700">
            <a:solidFill>
              <a:srgbClr val="5D74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8"/>
          <p:cNvSpPr/>
          <p:nvPr/>
        </p:nvSpPr>
        <p:spPr>
          <a:xfrm>
            <a:off x="1874747" y="1581074"/>
            <a:ext cx="471900" cy="471900"/>
          </a:xfrm>
          <a:prstGeom prst="ellipse">
            <a:avLst/>
          </a:prstGeom>
          <a:solidFill>
            <a:srgbClr val="5CB565"/>
          </a:solidFill>
          <a:ln cap="flat" cmpd="sng" w="12700">
            <a:solidFill>
              <a:srgbClr val="2E6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8"/>
          <p:cNvSpPr/>
          <p:nvPr/>
        </p:nvSpPr>
        <p:spPr>
          <a:xfrm>
            <a:off x="1879617" y="2533005"/>
            <a:ext cx="471900" cy="471900"/>
          </a:xfrm>
          <a:prstGeom prst="ellipse">
            <a:avLst/>
          </a:prstGeom>
          <a:solidFill>
            <a:srgbClr val="5EAFA6"/>
          </a:solidFill>
          <a:ln cap="flat" cmpd="sng" w="12700">
            <a:solidFill>
              <a:srgbClr val="2E5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28"/>
          <p:cNvCxnSpPr/>
          <p:nvPr/>
        </p:nvCxnSpPr>
        <p:spPr>
          <a:xfrm flipH="1" rot="10800000">
            <a:off x="2070487" y="948806"/>
            <a:ext cx="2346300" cy="14400"/>
          </a:xfrm>
          <a:prstGeom prst="straightConnector1">
            <a:avLst/>
          </a:prstGeom>
          <a:noFill/>
          <a:ln cap="flat" cmpd="sng" w="9525">
            <a:solidFill>
              <a:srgbClr val="5D7430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13" name="Google Shape;113;p28"/>
          <p:cNvSpPr txBox="1"/>
          <p:nvPr/>
        </p:nvSpPr>
        <p:spPr>
          <a:xfrm>
            <a:off x="2167695" y="608137"/>
            <a:ext cx="517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imes New Roman"/>
              <a:buNone/>
            </a:pP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de données</a:t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4" name="Google Shape;114;p28"/>
          <p:cNvCxnSpPr/>
          <p:nvPr/>
        </p:nvCxnSpPr>
        <p:spPr>
          <a:xfrm>
            <a:off x="2420569" y="1869817"/>
            <a:ext cx="1934100" cy="2700"/>
          </a:xfrm>
          <a:prstGeom prst="straightConnector1">
            <a:avLst/>
          </a:prstGeom>
          <a:noFill/>
          <a:ln cap="flat" cmpd="sng" w="9525">
            <a:solidFill>
              <a:srgbClr val="2E643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15" name="Google Shape;115;p28"/>
          <p:cNvSpPr txBox="1"/>
          <p:nvPr/>
        </p:nvSpPr>
        <p:spPr>
          <a:xfrm>
            <a:off x="2420585" y="1446315"/>
            <a:ext cx="6696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imes New Roman"/>
              <a:buNone/>
            </a:pP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1</a:t>
            </a: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Exploration des données</a:t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28"/>
          <p:cNvCxnSpPr/>
          <p:nvPr/>
        </p:nvCxnSpPr>
        <p:spPr>
          <a:xfrm flipH="1" rot="10800000">
            <a:off x="2396635" y="2859113"/>
            <a:ext cx="1836600" cy="7500"/>
          </a:xfrm>
          <a:prstGeom prst="straightConnector1">
            <a:avLst/>
          </a:prstGeom>
          <a:noFill/>
          <a:ln cap="flat" cmpd="sng" w="9525">
            <a:solidFill>
              <a:srgbClr val="2E5C57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17" name="Google Shape;117;p28"/>
          <p:cNvSpPr txBox="1"/>
          <p:nvPr/>
        </p:nvSpPr>
        <p:spPr>
          <a:xfrm>
            <a:off x="2481253" y="2486359"/>
            <a:ext cx="669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2 : Modèles linéaires</a:t>
            </a:r>
            <a:endParaRPr sz="1100"/>
          </a:p>
        </p:txBody>
      </p:sp>
      <p:sp>
        <p:nvSpPr>
          <p:cNvPr id="118" name="Google Shape;118;p28"/>
          <p:cNvSpPr txBox="1"/>
          <p:nvPr/>
        </p:nvSpPr>
        <p:spPr>
          <a:xfrm>
            <a:off x="1643334" y="779886"/>
            <a:ext cx="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1980187" y="1636987"/>
            <a:ext cx="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987643" y="2593524"/>
            <a:ext cx="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1732155" y="3402679"/>
            <a:ext cx="471900" cy="471900"/>
          </a:xfrm>
          <a:prstGeom prst="ellipse">
            <a:avLst/>
          </a:prstGeom>
          <a:solidFill>
            <a:srgbClr val="6179A8"/>
          </a:solidFill>
          <a:ln cap="flat" cmpd="sng" w="12700">
            <a:solidFill>
              <a:srgbClr val="1A21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8"/>
          <p:cNvCxnSpPr/>
          <p:nvPr/>
        </p:nvCxnSpPr>
        <p:spPr>
          <a:xfrm>
            <a:off x="2248386" y="3825339"/>
            <a:ext cx="1253700" cy="5700"/>
          </a:xfrm>
          <a:prstGeom prst="straightConnector1">
            <a:avLst/>
          </a:prstGeom>
          <a:noFill/>
          <a:ln cap="flat" cmpd="sng" w="9525">
            <a:solidFill>
              <a:srgbClr val="1A212E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3" name="Google Shape;123;p28"/>
          <p:cNvSpPr txBox="1"/>
          <p:nvPr/>
        </p:nvSpPr>
        <p:spPr>
          <a:xfrm>
            <a:off x="2342879" y="3484925"/>
            <a:ext cx="669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imes New Roman"/>
              <a:buNone/>
            </a:pP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3 : Analyse multidimensionnelle</a:t>
            </a:r>
            <a:endParaRPr sz="1100"/>
          </a:p>
        </p:txBody>
      </p:sp>
      <p:sp>
        <p:nvSpPr>
          <p:cNvPr id="124" name="Google Shape;124;p28"/>
          <p:cNvSpPr txBox="1"/>
          <p:nvPr/>
        </p:nvSpPr>
        <p:spPr>
          <a:xfrm>
            <a:off x="1840180" y="3463198"/>
            <a:ext cx="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1351530" y="4131229"/>
            <a:ext cx="471900" cy="471900"/>
          </a:xfrm>
          <a:prstGeom prst="ellipse">
            <a:avLst/>
          </a:prstGeom>
          <a:solidFill>
            <a:srgbClr val="674EA7"/>
          </a:solidFill>
          <a:ln cap="flat" cmpd="sng" w="12700">
            <a:solidFill>
              <a:srgbClr val="1A21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8"/>
          <p:cNvCxnSpPr/>
          <p:nvPr/>
        </p:nvCxnSpPr>
        <p:spPr>
          <a:xfrm>
            <a:off x="1867761" y="4553889"/>
            <a:ext cx="1253700" cy="5700"/>
          </a:xfrm>
          <a:prstGeom prst="straightConnector1">
            <a:avLst/>
          </a:prstGeom>
          <a:noFill/>
          <a:ln cap="flat" cmpd="sng" w="9525">
            <a:solidFill>
              <a:srgbClr val="1A212E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7" name="Google Shape;127;p28"/>
          <p:cNvSpPr txBox="1"/>
          <p:nvPr/>
        </p:nvSpPr>
        <p:spPr>
          <a:xfrm>
            <a:off x="1949754" y="4192000"/>
            <a:ext cx="669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imes New Roman"/>
              <a:buNone/>
            </a:pPr>
            <a:r>
              <a:rPr lang="en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Comparaison</a:t>
            </a:r>
            <a:endParaRPr sz="1100"/>
          </a:p>
        </p:txBody>
      </p:sp>
      <p:sp>
        <p:nvSpPr>
          <p:cNvPr id="128" name="Google Shape;128;p28"/>
          <p:cNvSpPr txBox="1"/>
          <p:nvPr/>
        </p:nvSpPr>
        <p:spPr>
          <a:xfrm>
            <a:off x="1459555" y="4191748"/>
            <a:ext cx="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874" y="1071000"/>
            <a:ext cx="3586126" cy="33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6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46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Analyse bivariée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2831700" y="867975"/>
            <a:ext cx="36549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Etude interaction entre </a:t>
            </a:r>
            <a:r>
              <a:rPr b="1" lang="en"/>
              <a:t>sexe et smoker</a:t>
            </a:r>
            <a:endParaRPr b="1"/>
          </a:p>
        </p:txBody>
      </p:sp>
      <p:sp>
        <p:nvSpPr>
          <p:cNvPr id="361" name="Google Shape;361;p46"/>
          <p:cNvSpPr txBox="1"/>
          <p:nvPr/>
        </p:nvSpPr>
        <p:spPr>
          <a:xfrm>
            <a:off x="602850" y="1702300"/>
            <a:ext cx="3255300" cy="1606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du chi-carré (KHI DEUX)</a:t>
            </a:r>
            <a:endParaRPr b="1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b="1" lang="en"/>
              <a:t>L’indépendance des observations.</a:t>
            </a:r>
            <a:endParaRPr b="1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b="1" lang="en"/>
              <a:t>L’échantillon étudié a une taille suffisamment grande (n&gt;30) et chaque cellule (&gt;5)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b="1"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75" y="1341075"/>
            <a:ext cx="3862276" cy="27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/>
        </p:nvSpPr>
        <p:spPr>
          <a:xfrm>
            <a:off x="1748250" y="4027050"/>
            <a:ext cx="4943400" cy="61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p-value = 0.006548 &lt; 0.05, on rejette alores H0 il existe une interaction entre les variables sex et smoker.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47"/>
          <p:cNvCxnSpPr/>
          <p:nvPr/>
        </p:nvCxnSpPr>
        <p:spPr>
          <a:xfrm>
            <a:off x="3490722" y="1543050"/>
            <a:ext cx="0" cy="20574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3720300" y="2299550"/>
            <a:ext cx="4521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600"/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Partie 2 : Modèles linéaires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2" name="Google Shape;372;p47"/>
          <p:cNvGrpSpPr/>
          <p:nvPr/>
        </p:nvGrpSpPr>
        <p:grpSpPr>
          <a:xfrm>
            <a:off x="2330942" y="2082224"/>
            <a:ext cx="978975" cy="978975"/>
            <a:chOff x="8219836" y="435133"/>
            <a:chExt cx="1305300" cy="1305300"/>
          </a:xfrm>
        </p:grpSpPr>
        <p:sp>
          <p:nvSpPr>
            <p:cNvPr id="373" name="Google Shape;373;p47"/>
            <p:cNvSpPr/>
            <p:nvPr/>
          </p:nvSpPr>
          <p:spPr>
            <a:xfrm>
              <a:off x="8219836" y="435133"/>
              <a:ext cx="1305300" cy="1305300"/>
            </a:xfrm>
            <a:prstGeom prst="ellipse">
              <a:avLst/>
            </a:prstGeom>
            <a:solidFill>
              <a:srgbClr val="5EAFA6"/>
            </a:solidFill>
            <a:ln cap="flat" cmpd="sng" w="12700">
              <a:solidFill>
                <a:srgbClr val="5EAF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 txBox="1"/>
            <p:nvPr/>
          </p:nvSpPr>
          <p:spPr>
            <a:xfrm>
              <a:off x="8411008" y="626305"/>
              <a:ext cx="923100" cy="923100"/>
            </a:xfrm>
            <a:prstGeom prst="rect">
              <a:avLst/>
            </a:prstGeom>
            <a:solidFill>
              <a:srgbClr val="5EAFA6"/>
            </a:solidFill>
            <a:ln cap="flat" cmpd="sng" w="9525">
              <a:solidFill>
                <a:srgbClr val="5EAF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25" lIns="76325" spcFirstLastPara="1" rIns="763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</p:grpSp>
      <p:sp>
        <p:nvSpPr>
          <p:cNvPr id="375" name="Google Shape;375;p47"/>
          <p:cNvSpPr txBox="1"/>
          <p:nvPr/>
        </p:nvSpPr>
        <p:spPr>
          <a:xfrm>
            <a:off x="8077199" y="4881563"/>
            <a:ext cx="5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48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48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multiple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25" y="664025"/>
            <a:ext cx="4304174" cy="42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577600" y="1114400"/>
            <a:ext cx="3209400" cy="368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considere toutes les variables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8"/>
          <p:cNvSpPr txBox="1"/>
          <p:nvPr/>
        </p:nvSpPr>
        <p:spPr>
          <a:xfrm>
            <a:off x="458200" y="2630350"/>
            <a:ext cx="3448200" cy="1601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</a:t>
            </a:r>
            <a:r>
              <a:rPr b="1" lang="en"/>
              <a:t>es moins significatives: sex et region (en accord avec analyse bivariée)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variable children n’a pas d’effet notable (analyse bivariée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49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49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multiple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6416475" y="1431000"/>
            <a:ext cx="21051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modèle 1</a:t>
            </a:r>
            <a:endParaRPr b="1"/>
          </a:p>
        </p:txBody>
      </p:sp>
      <p:sp>
        <p:nvSpPr>
          <p:cNvPr id="392" name="Google Shape;392;p49"/>
          <p:cNvSpPr txBox="1"/>
          <p:nvPr/>
        </p:nvSpPr>
        <p:spPr>
          <a:xfrm>
            <a:off x="6133125" y="2156025"/>
            <a:ext cx="26718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Pas de changement remarquable au niveau de R² </a:t>
            </a:r>
            <a:endParaRPr b="1"/>
          </a:p>
        </p:txBody>
      </p:sp>
      <p:pic>
        <p:nvPicPr>
          <p:cNvPr id="393" name="Google Shape;393;p49"/>
          <p:cNvPicPr preferRelativeResize="0"/>
          <p:nvPr/>
        </p:nvPicPr>
        <p:blipFill rotWithShape="1">
          <a:blip r:embed="rId3">
            <a:alphaModFix/>
          </a:blip>
          <a:srcRect b="0" l="0" r="22863" t="0"/>
          <a:stretch/>
        </p:blipFill>
        <p:spPr>
          <a:xfrm>
            <a:off x="539575" y="729300"/>
            <a:ext cx="4765500" cy="33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925" y="2997600"/>
            <a:ext cx="3262200" cy="6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1278050" y="4361175"/>
            <a:ext cx="6895500" cy="400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Il s’agit bien du modèle demandé! Qui ne contient que les variables pertinentes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0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50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multiple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75" y="783549"/>
            <a:ext cx="2959024" cy="2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612" y="783550"/>
            <a:ext cx="3035276" cy="21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84875"/>
            <a:ext cx="2808715" cy="20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2538" y="3015125"/>
            <a:ext cx="2959024" cy="20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/>
          <p:nvPr/>
        </p:nvSpPr>
        <p:spPr>
          <a:xfrm>
            <a:off x="6356075" y="1002875"/>
            <a:ext cx="2631600" cy="1410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Résidus comportement non unimodal et non </a:t>
            </a:r>
            <a:r>
              <a:rPr b="1" lang="en">
                <a:solidFill>
                  <a:schemeClr val="dk1"/>
                </a:solidFill>
              </a:rPr>
              <a:t>symétriques </a:t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Résidus</a:t>
            </a:r>
            <a:r>
              <a:rPr b="1" lang="en"/>
              <a:t> corrélés et non normaux et de moyenne non nulle.</a:t>
            </a:r>
            <a:endParaRPr b="1"/>
          </a:p>
        </p:txBody>
      </p:sp>
      <p:sp>
        <p:nvSpPr>
          <p:cNvPr id="407" name="Google Shape;407;p50"/>
          <p:cNvSpPr txBox="1"/>
          <p:nvPr/>
        </p:nvSpPr>
        <p:spPr>
          <a:xfrm>
            <a:off x="6419825" y="2681650"/>
            <a:ext cx="2504100" cy="2339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age, bmi et smoker explique une grande partie de la variabilité de charges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Il peut être utile d’explorer des modifications au modèle, pour améliorer la </a:t>
            </a:r>
            <a:r>
              <a:rPr b="1" lang="en">
                <a:solidFill>
                  <a:schemeClr val="dk1"/>
                </a:solidFill>
              </a:rPr>
              <a:t>qualité de l’ajustement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51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51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améliorée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434450" y="634625"/>
            <a:ext cx="1953900" cy="738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Modification 1 : Relation non linéaire entre l'âge et les charges</a:t>
            </a:r>
            <a:endParaRPr b="1" sz="1200"/>
          </a:p>
        </p:txBody>
      </p:sp>
      <p:sp>
        <p:nvSpPr>
          <p:cNvPr id="415" name="Google Shape;415;p51"/>
          <p:cNvSpPr txBox="1"/>
          <p:nvPr/>
        </p:nvSpPr>
        <p:spPr>
          <a:xfrm>
            <a:off x="3548625" y="634625"/>
            <a:ext cx="2264700" cy="738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Modification 2 : Convertir une variable numérique en un indicateur binaire </a:t>
            </a:r>
            <a:endParaRPr b="1" sz="1200"/>
          </a:p>
        </p:txBody>
      </p:sp>
      <p:sp>
        <p:nvSpPr>
          <p:cNvPr id="416" name="Google Shape;416;p51"/>
          <p:cNvSpPr txBox="1"/>
          <p:nvPr/>
        </p:nvSpPr>
        <p:spPr>
          <a:xfrm>
            <a:off x="6737363" y="668950"/>
            <a:ext cx="2094000" cy="554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Modification 3 : Ajout d’effet d’interaction</a:t>
            </a:r>
            <a:endParaRPr b="1" sz="1200"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5" y="1440112"/>
            <a:ext cx="2490918" cy="3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/>
        </p:nvSpPr>
        <p:spPr>
          <a:xfrm>
            <a:off x="3548625" y="13515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BMI&lt; 30 ⇒ 0   BMI&gt;30 ⇒ 1 (obésité)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7017525" y="12659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BMI ~ Smoker</a:t>
            </a:r>
            <a:endParaRPr sz="1200"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00" y="1962675"/>
            <a:ext cx="2732250" cy="1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/>
        </p:nvSpPr>
        <p:spPr>
          <a:xfrm>
            <a:off x="300150" y="4001175"/>
            <a:ext cx="3000000" cy="1046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Âge et charges une  relation monotone (branche parabolique)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Ajout de age² pour capturer cette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</a:t>
            </a:r>
            <a:endParaRPr b="1"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175" y="2126328"/>
            <a:ext cx="2519424" cy="149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650" y="2060447"/>
            <a:ext cx="2519425" cy="150772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/>
        </p:nvSpPr>
        <p:spPr>
          <a:xfrm>
            <a:off x="3653575" y="3893475"/>
            <a:ext cx="2556600" cy="1262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ugmentation des charges à partir de la valeur 30 du bmi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⇒ On s’intéresse plus à l’obésité </a:t>
            </a:r>
            <a:endParaRPr b="1"/>
          </a:p>
        </p:txBody>
      </p:sp>
      <p:sp>
        <p:nvSpPr>
          <p:cNvPr id="425" name="Google Shape;425;p51"/>
          <p:cNvSpPr txBox="1"/>
          <p:nvPr/>
        </p:nvSpPr>
        <p:spPr>
          <a:xfrm>
            <a:off x="6413700" y="3907750"/>
            <a:ext cx="2556600" cy="1262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ombinaison obésité-tabagisme affecte les charges de façon linéaire,positive et forte (nuage en blue)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52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52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améliorée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" y="1071901"/>
            <a:ext cx="5533575" cy="3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2"/>
          <p:cNvSpPr txBox="1"/>
          <p:nvPr/>
        </p:nvSpPr>
        <p:spPr>
          <a:xfrm>
            <a:off x="6700200" y="1130325"/>
            <a:ext cx="1087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Modèle 2 :  </a:t>
            </a:r>
            <a:endParaRPr b="1"/>
          </a:p>
        </p:txBody>
      </p:sp>
      <p:pic>
        <p:nvPicPr>
          <p:cNvPr id="434" name="Google Shape;4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725" y="2979126"/>
            <a:ext cx="37052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 txBox="1"/>
          <p:nvPr/>
        </p:nvSpPr>
        <p:spPr>
          <a:xfrm>
            <a:off x="6481375" y="1880163"/>
            <a:ext cx="1833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Amélioration de  R² 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663" y="3419850"/>
            <a:ext cx="3584275" cy="30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53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53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linéaire améliorée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3" name="Google Shape;4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200"/>
            <a:ext cx="2585927" cy="220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875" y="825400"/>
            <a:ext cx="2803201" cy="20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25" y="3005350"/>
            <a:ext cx="2241076" cy="18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950" y="2958501"/>
            <a:ext cx="2428427" cy="18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6064400" y="1543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 txBox="1"/>
          <p:nvPr/>
        </p:nvSpPr>
        <p:spPr>
          <a:xfrm>
            <a:off x="5663750" y="3873200"/>
            <a:ext cx="3122100" cy="61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Modèle 2 avec les</a:t>
            </a:r>
            <a:r>
              <a:rPr b="1" lang="en">
                <a:solidFill>
                  <a:schemeClr val="dk1"/>
                </a:solidFill>
              </a:rPr>
              <a:t> 3 modifications est bien meilleur que le modèle 1.</a:t>
            </a:r>
            <a:endParaRPr b="1"/>
          </a:p>
        </p:txBody>
      </p:sp>
      <p:sp>
        <p:nvSpPr>
          <p:cNvPr id="449" name="Google Shape;449;p53"/>
          <p:cNvSpPr txBox="1"/>
          <p:nvPr/>
        </p:nvSpPr>
        <p:spPr>
          <a:xfrm>
            <a:off x="5739950" y="901600"/>
            <a:ext cx="3122100" cy="1477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</a:t>
            </a:r>
            <a:r>
              <a:rPr b="1" lang="en">
                <a:solidFill>
                  <a:schemeClr val="dk1"/>
                </a:solidFill>
              </a:rPr>
              <a:t>ésidus commence à montrer une symétrie par rapport à zéro, s’approchant progressivement d’une distribution unimodale.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5693125" y="2911913"/>
            <a:ext cx="3122100" cy="4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Amélioration de la normalité 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54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6" name="Google Shape;456;p54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pénalisée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5" y="1362525"/>
            <a:ext cx="4229775" cy="29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 txBox="1"/>
          <p:nvPr/>
        </p:nvSpPr>
        <p:spPr>
          <a:xfrm>
            <a:off x="4856025" y="1223800"/>
            <a:ext cx="1388100" cy="39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LASSO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4856025" y="3281825"/>
            <a:ext cx="1388100" cy="39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RIDGE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350" y="1621600"/>
            <a:ext cx="4359701" cy="1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67" y="3855825"/>
            <a:ext cx="4553420" cy="13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 txBox="1"/>
          <p:nvPr/>
        </p:nvSpPr>
        <p:spPr>
          <a:xfrm>
            <a:off x="6976500" y="1362525"/>
            <a:ext cx="2039700" cy="35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Paramètre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Régularisation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6976500" y="3551025"/>
            <a:ext cx="2039700" cy="35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Paramètre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Régularisation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5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p55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Modèles linéaires : Régression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pénalisée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0" name="Google Shape;470;p55"/>
          <p:cNvPicPr preferRelativeResize="0"/>
          <p:nvPr/>
        </p:nvPicPr>
        <p:blipFill rotWithShape="1">
          <a:blip r:embed="rId3">
            <a:alphaModFix/>
          </a:blip>
          <a:srcRect b="0" l="0" r="29996" t="0"/>
          <a:stretch/>
        </p:blipFill>
        <p:spPr>
          <a:xfrm>
            <a:off x="571850" y="1279212"/>
            <a:ext cx="1950607" cy="16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5"/>
          <p:cNvPicPr preferRelativeResize="0"/>
          <p:nvPr/>
        </p:nvPicPr>
        <p:blipFill rotWithShape="1">
          <a:blip r:embed="rId4">
            <a:alphaModFix/>
          </a:blip>
          <a:srcRect b="0" l="0" r="29298" t="0"/>
          <a:stretch/>
        </p:blipFill>
        <p:spPr>
          <a:xfrm>
            <a:off x="6575181" y="1376699"/>
            <a:ext cx="2003894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/>
          <p:nvPr/>
        </p:nvSpPr>
        <p:spPr>
          <a:xfrm>
            <a:off x="1142900" y="3924025"/>
            <a:ext cx="808500" cy="369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Lasso</a:t>
            </a:r>
            <a:endParaRPr b="1" sz="1200"/>
          </a:p>
        </p:txBody>
      </p:sp>
      <p:sp>
        <p:nvSpPr>
          <p:cNvPr id="473" name="Google Shape;473;p55"/>
          <p:cNvSpPr txBox="1"/>
          <p:nvPr/>
        </p:nvSpPr>
        <p:spPr>
          <a:xfrm>
            <a:off x="7172875" y="3924025"/>
            <a:ext cx="808500" cy="369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Ridge</a:t>
            </a:r>
            <a:endParaRPr b="1" sz="1200"/>
          </a:p>
        </p:txBody>
      </p: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b="25947" l="0" r="62901" t="0"/>
          <a:stretch/>
        </p:blipFill>
        <p:spPr>
          <a:xfrm>
            <a:off x="3777948" y="1124202"/>
            <a:ext cx="1563349" cy="195298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5"/>
          <p:cNvSpPr txBox="1"/>
          <p:nvPr/>
        </p:nvSpPr>
        <p:spPr>
          <a:xfrm>
            <a:off x="4178950" y="3940925"/>
            <a:ext cx="1006800" cy="369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Modèle 2</a:t>
            </a:r>
            <a:endParaRPr b="1" sz="1200"/>
          </a:p>
        </p:txBody>
      </p:sp>
      <p:sp>
        <p:nvSpPr>
          <p:cNvPr id="476" name="Google Shape;476;p55"/>
          <p:cNvSpPr txBox="1"/>
          <p:nvPr/>
        </p:nvSpPr>
        <p:spPr>
          <a:xfrm>
            <a:off x="2106950" y="646538"/>
            <a:ext cx="49302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Paramètres modèle avec les deux types ridge &amp; lasso</a:t>
            </a:r>
            <a:endParaRPr b="1"/>
          </a:p>
        </p:txBody>
      </p:sp>
      <p:sp>
        <p:nvSpPr>
          <p:cNvPr id="477" name="Google Shape;477;p55"/>
          <p:cNvSpPr txBox="1"/>
          <p:nvPr/>
        </p:nvSpPr>
        <p:spPr>
          <a:xfrm>
            <a:off x="112375" y="4396600"/>
            <a:ext cx="8898300" cy="61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 réduction des coefficients indique une régularisation efficace visant à contrôler l'influence des variables sans les éliminer préservant ainsi chaque variable tout en évitant un surajustement.</a:t>
            </a:r>
            <a:endParaRPr b="1"/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6">
            <a:alphaModFix/>
          </a:blip>
          <a:srcRect b="0" l="10683" r="15792" t="0"/>
          <a:stretch/>
        </p:blipFill>
        <p:spPr>
          <a:xfrm>
            <a:off x="6453763" y="3078456"/>
            <a:ext cx="2246725" cy="6949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55"/>
          <p:cNvPicPr preferRelativeResize="0"/>
          <p:nvPr/>
        </p:nvPicPr>
        <p:blipFill rotWithShape="1">
          <a:blip r:embed="rId7">
            <a:alphaModFix/>
          </a:blip>
          <a:srcRect b="0" l="11210" r="6477" t="0"/>
          <a:stretch/>
        </p:blipFill>
        <p:spPr>
          <a:xfrm>
            <a:off x="480400" y="3100527"/>
            <a:ext cx="2133500" cy="644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0" name="Google Shape;480;p55"/>
          <p:cNvSpPr txBox="1"/>
          <p:nvPr/>
        </p:nvSpPr>
        <p:spPr>
          <a:xfrm>
            <a:off x="4003000" y="3154650"/>
            <a:ext cx="1305600" cy="64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RMSE 4537.061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R-squared 0.8595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AIC 26343.092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29"/>
          <p:cNvCxnSpPr/>
          <p:nvPr/>
        </p:nvCxnSpPr>
        <p:spPr>
          <a:xfrm>
            <a:off x="3490722" y="1543050"/>
            <a:ext cx="0" cy="20574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" name="Google Shape;137;p29"/>
          <p:cNvGrpSpPr/>
          <p:nvPr/>
        </p:nvGrpSpPr>
        <p:grpSpPr>
          <a:xfrm>
            <a:off x="2322767" y="2082224"/>
            <a:ext cx="978975" cy="978975"/>
            <a:chOff x="4605099" y="435133"/>
            <a:chExt cx="1305300" cy="1305300"/>
          </a:xfrm>
        </p:grpSpPr>
        <p:sp>
          <p:nvSpPr>
            <p:cNvPr id="138" name="Google Shape;138;p29"/>
            <p:cNvSpPr/>
            <p:nvPr/>
          </p:nvSpPr>
          <p:spPr>
            <a:xfrm>
              <a:off x="4605099" y="435133"/>
              <a:ext cx="1305300" cy="1305300"/>
            </a:xfrm>
            <a:prstGeom prst="ellipse">
              <a:avLst/>
            </a:prstGeom>
            <a:solidFill>
              <a:srgbClr val="9BBB59"/>
            </a:solidFill>
            <a:ln cap="flat" cmpd="sng" w="12700">
              <a:solidFill>
                <a:srgbClr val="5CB5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9"/>
            <p:cNvSpPr txBox="1"/>
            <p:nvPr/>
          </p:nvSpPr>
          <p:spPr>
            <a:xfrm>
              <a:off x="4796271" y="626305"/>
              <a:ext cx="923100" cy="923100"/>
            </a:xfrm>
            <a:prstGeom prst="rect">
              <a:avLst/>
            </a:prstGeom>
            <a:solidFill>
              <a:srgbClr val="9BBB59"/>
            </a:solidFill>
            <a:ln cap="flat" cmpd="sng" w="9525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25" lIns="76325" spcFirstLastPara="1" rIns="763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b="0" i="0" lang="en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</p:grp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3701451" y="2223350"/>
            <a:ext cx="5228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</a:pPr>
            <a:r>
              <a:rPr lang="en" sz="3600"/>
              <a:t>Présentation de données</a:t>
            </a:r>
            <a:endParaRPr b="1"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Google Shape;487;p56"/>
          <p:cNvCxnSpPr/>
          <p:nvPr/>
        </p:nvCxnSpPr>
        <p:spPr>
          <a:xfrm>
            <a:off x="3490722" y="1543050"/>
            <a:ext cx="0" cy="20574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720294" y="2299557"/>
            <a:ext cx="5182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600"/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Partie 3 : Analyse multidimensionnelle</a:t>
            </a:r>
            <a:endParaRPr/>
          </a:p>
        </p:txBody>
      </p:sp>
      <p:grpSp>
        <p:nvGrpSpPr>
          <p:cNvPr id="489" name="Google Shape;489;p56"/>
          <p:cNvGrpSpPr/>
          <p:nvPr/>
        </p:nvGrpSpPr>
        <p:grpSpPr>
          <a:xfrm>
            <a:off x="2330942" y="2082224"/>
            <a:ext cx="978975" cy="978975"/>
            <a:chOff x="8219836" y="435133"/>
            <a:chExt cx="1305300" cy="1305300"/>
          </a:xfrm>
        </p:grpSpPr>
        <p:sp>
          <p:nvSpPr>
            <p:cNvPr id="490" name="Google Shape;490;p56"/>
            <p:cNvSpPr/>
            <p:nvPr/>
          </p:nvSpPr>
          <p:spPr>
            <a:xfrm>
              <a:off x="8219836" y="435133"/>
              <a:ext cx="1305300" cy="1305300"/>
            </a:xfrm>
            <a:prstGeom prst="ellipse">
              <a:avLst/>
            </a:prstGeom>
            <a:solidFill>
              <a:srgbClr val="6179A8"/>
            </a:solidFill>
            <a:ln cap="flat" cmpd="sng" w="12700">
              <a:solidFill>
                <a:srgbClr val="6179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6"/>
            <p:cNvSpPr txBox="1"/>
            <p:nvPr/>
          </p:nvSpPr>
          <p:spPr>
            <a:xfrm>
              <a:off x="8411008" y="626305"/>
              <a:ext cx="923100" cy="923100"/>
            </a:xfrm>
            <a:prstGeom prst="rect">
              <a:avLst/>
            </a:prstGeom>
            <a:solidFill>
              <a:srgbClr val="6179A8"/>
            </a:solidFill>
            <a:ln cap="flat" cmpd="sng" w="9525">
              <a:solidFill>
                <a:srgbClr val="6179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25" lIns="76325" spcFirstLastPara="1" rIns="763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</p:grpSp>
      <p:sp>
        <p:nvSpPr>
          <p:cNvPr id="492" name="Google Shape;492;p56"/>
          <p:cNvSpPr txBox="1"/>
          <p:nvPr/>
        </p:nvSpPr>
        <p:spPr>
          <a:xfrm>
            <a:off x="8077199" y="4881563"/>
            <a:ext cx="5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57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57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multidimensionnelle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405800" y="738950"/>
            <a:ext cx="85005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ACP : méthode statistique pour réduire la dimensionnalité des données sans perte d’information </a:t>
            </a:r>
            <a:endParaRPr b="1"/>
          </a:p>
        </p:txBody>
      </p:sp>
      <p:pic>
        <p:nvPicPr>
          <p:cNvPr id="500" name="Google Shape;5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38" y="1561912"/>
            <a:ext cx="4968524" cy="190143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7"/>
          <p:cNvSpPr txBox="1"/>
          <p:nvPr/>
        </p:nvSpPr>
        <p:spPr>
          <a:xfrm>
            <a:off x="539750" y="3590000"/>
            <a:ext cx="14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Données (n,p)</a:t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 rot="2204434">
            <a:off x="2112818" y="3579019"/>
            <a:ext cx="557945" cy="422160"/>
          </a:xfrm>
          <a:custGeom>
            <a:rect b="b" l="l" r="r" t="t"/>
            <a:pathLst>
              <a:path extrusionOk="0" h="2714799" w="2518933">
                <a:moveTo>
                  <a:pt x="0" y="2714799"/>
                </a:moveTo>
                <a:cubicBezTo>
                  <a:pt x="279881" y="1560409"/>
                  <a:pt x="856129" y="799572"/>
                  <a:pt x="1728744" y="432288"/>
                </a:cubicBezTo>
                <a:lnTo>
                  <a:pt x="1687538" y="0"/>
                </a:lnTo>
                <a:lnTo>
                  <a:pt x="2518933" y="514235"/>
                </a:lnTo>
                <a:lnTo>
                  <a:pt x="1778542" y="1290116"/>
                </a:lnTo>
                <a:cubicBezTo>
                  <a:pt x="1766716" y="1185160"/>
                  <a:pt x="1788302" y="960876"/>
                  <a:pt x="1776476" y="855920"/>
                </a:cubicBezTo>
                <a:cubicBezTo>
                  <a:pt x="1011981" y="1000219"/>
                  <a:pt x="419822" y="1619845"/>
                  <a:pt x="0" y="2714799"/>
                </a:cubicBezTo>
                <a:close/>
              </a:path>
            </a:pathLst>
          </a:custGeom>
          <a:solidFill>
            <a:srgbClr val="E7E6E6"/>
          </a:solidFill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2935800" y="3590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Covariance </a:t>
            </a:r>
            <a:r>
              <a:rPr b="1" lang="en">
                <a:solidFill>
                  <a:schemeClr val="dk1"/>
                </a:solidFill>
              </a:rPr>
              <a:t>(p,p)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57"/>
          <p:cNvSpPr/>
          <p:nvPr/>
        </p:nvSpPr>
        <p:spPr>
          <a:xfrm rot="2204434">
            <a:off x="4678218" y="3579019"/>
            <a:ext cx="557945" cy="422160"/>
          </a:xfrm>
          <a:custGeom>
            <a:rect b="b" l="l" r="r" t="t"/>
            <a:pathLst>
              <a:path extrusionOk="0" h="2714799" w="2518933">
                <a:moveTo>
                  <a:pt x="0" y="2714799"/>
                </a:moveTo>
                <a:cubicBezTo>
                  <a:pt x="279881" y="1560409"/>
                  <a:pt x="856129" y="799572"/>
                  <a:pt x="1728744" y="432288"/>
                </a:cubicBezTo>
                <a:lnTo>
                  <a:pt x="1687538" y="0"/>
                </a:lnTo>
                <a:lnTo>
                  <a:pt x="2518933" y="514235"/>
                </a:lnTo>
                <a:lnTo>
                  <a:pt x="1778542" y="1290116"/>
                </a:lnTo>
                <a:cubicBezTo>
                  <a:pt x="1766716" y="1185160"/>
                  <a:pt x="1788302" y="960876"/>
                  <a:pt x="1776476" y="855920"/>
                </a:cubicBezTo>
                <a:cubicBezTo>
                  <a:pt x="1011981" y="1000219"/>
                  <a:pt x="419822" y="1619845"/>
                  <a:pt x="0" y="2714799"/>
                </a:cubicBezTo>
                <a:close/>
              </a:path>
            </a:pathLst>
          </a:custGeom>
          <a:solidFill>
            <a:srgbClr val="E7E6E6"/>
          </a:solidFill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5369975" y="3590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Corrélation </a:t>
            </a:r>
            <a:r>
              <a:rPr b="1" lang="en">
                <a:solidFill>
                  <a:schemeClr val="dk1"/>
                </a:solidFill>
              </a:rPr>
              <a:t>(p,p)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57"/>
          <p:cNvSpPr/>
          <p:nvPr/>
        </p:nvSpPr>
        <p:spPr>
          <a:xfrm rot="3442845">
            <a:off x="7317613" y="3772045"/>
            <a:ext cx="560746" cy="421669"/>
          </a:xfrm>
          <a:custGeom>
            <a:rect b="b" l="l" r="r" t="t"/>
            <a:pathLst>
              <a:path extrusionOk="0" h="2714799" w="2518933">
                <a:moveTo>
                  <a:pt x="0" y="2714799"/>
                </a:moveTo>
                <a:cubicBezTo>
                  <a:pt x="279881" y="1560409"/>
                  <a:pt x="856129" y="799572"/>
                  <a:pt x="1728744" y="432288"/>
                </a:cubicBezTo>
                <a:lnTo>
                  <a:pt x="1687538" y="0"/>
                </a:lnTo>
                <a:lnTo>
                  <a:pt x="2518933" y="514235"/>
                </a:lnTo>
                <a:lnTo>
                  <a:pt x="1778542" y="1290116"/>
                </a:lnTo>
                <a:cubicBezTo>
                  <a:pt x="1766716" y="1185160"/>
                  <a:pt x="1788302" y="960876"/>
                  <a:pt x="1776476" y="855920"/>
                </a:cubicBezTo>
                <a:cubicBezTo>
                  <a:pt x="1011981" y="1000219"/>
                  <a:pt x="419822" y="1619845"/>
                  <a:pt x="0" y="2714799"/>
                </a:cubicBezTo>
                <a:close/>
              </a:path>
            </a:pathLst>
          </a:custGeom>
          <a:solidFill>
            <a:srgbClr val="E7E6E6"/>
          </a:solidFill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6649450" y="43063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Vecteurs propres </a:t>
            </a:r>
            <a:r>
              <a:rPr b="1" lang="en">
                <a:solidFill>
                  <a:schemeClr val="dk1"/>
                </a:solidFill>
              </a:rPr>
              <a:t>(p,p)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Valeurs propres </a:t>
            </a:r>
            <a:r>
              <a:rPr b="1" lang="en">
                <a:solidFill>
                  <a:schemeClr val="dk1"/>
                </a:solidFill>
              </a:rPr>
              <a:t>(p,p)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8" name="Google Shape;508;p57"/>
          <p:cNvSpPr/>
          <p:nvPr/>
        </p:nvSpPr>
        <p:spPr>
          <a:xfrm rot="-8875560">
            <a:off x="5863531" y="4460897"/>
            <a:ext cx="557376" cy="417993"/>
          </a:xfrm>
          <a:custGeom>
            <a:rect b="b" l="l" r="r" t="t"/>
            <a:pathLst>
              <a:path extrusionOk="0" h="2714799" w="2518933">
                <a:moveTo>
                  <a:pt x="0" y="2714799"/>
                </a:moveTo>
                <a:cubicBezTo>
                  <a:pt x="279881" y="1560409"/>
                  <a:pt x="856129" y="799572"/>
                  <a:pt x="1728744" y="432288"/>
                </a:cubicBezTo>
                <a:lnTo>
                  <a:pt x="1687538" y="0"/>
                </a:lnTo>
                <a:lnTo>
                  <a:pt x="2518933" y="514235"/>
                </a:lnTo>
                <a:lnTo>
                  <a:pt x="1778542" y="1290116"/>
                </a:lnTo>
                <a:cubicBezTo>
                  <a:pt x="1766716" y="1185160"/>
                  <a:pt x="1788302" y="960876"/>
                  <a:pt x="1776476" y="855920"/>
                </a:cubicBezTo>
                <a:cubicBezTo>
                  <a:pt x="1011981" y="1000219"/>
                  <a:pt x="419822" y="1619845"/>
                  <a:pt x="0" y="2714799"/>
                </a:cubicBezTo>
                <a:close/>
              </a:path>
            </a:pathLst>
          </a:custGeom>
          <a:solidFill>
            <a:srgbClr val="E7E6E6"/>
          </a:solidFill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3514400" y="4362100"/>
            <a:ext cx="22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Choisir nombre Vecteurs propres q &lt; p</a:t>
            </a:r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1126050" y="4458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Donnée’ (n, q) </a:t>
            </a:r>
            <a:endParaRPr/>
          </a:p>
        </p:txBody>
      </p:sp>
      <p:sp>
        <p:nvSpPr>
          <p:cNvPr id="511" name="Google Shape;511;p57"/>
          <p:cNvSpPr/>
          <p:nvPr/>
        </p:nvSpPr>
        <p:spPr>
          <a:xfrm rot="-8875560">
            <a:off x="2739331" y="4460897"/>
            <a:ext cx="557376" cy="417993"/>
          </a:xfrm>
          <a:custGeom>
            <a:rect b="b" l="l" r="r" t="t"/>
            <a:pathLst>
              <a:path extrusionOk="0" h="2714799" w="2518933">
                <a:moveTo>
                  <a:pt x="0" y="2714799"/>
                </a:moveTo>
                <a:cubicBezTo>
                  <a:pt x="279881" y="1560409"/>
                  <a:pt x="856129" y="799572"/>
                  <a:pt x="1728744" y="432288"/>
                </a:cubicBezTo>
                <a:lnTo>
                  <a:pt x="1687538" y="0"/>
                </a:lnTo>
                <a:lnTo>
                  <a:pt x="2518933" y="514235"/>
                </a:lnTo>
                <a:lnTo>
                  <a:pt x="1778542" y="1290116"/>
                </a:lnTo>
                <a:cubicBezTo>
                  <a:pt x="1766716" y="1185160"/>
                  <a:pt x="1788302" y="960876"/>
                  <a:pt x="1776476" y="855920"/>
                </a:cubicBezTo>
                <a:cubicBezTo>
                  <a:pt x="1011981" y="1000219"/>
                  <a:pt x="419822" y="1619845"/>
                  <a:pt x="0" y="2714799"/>
                </a:cubicBezTo>
                <a:close/>
              </a:path>
            </a:pathLst>
          </a:custGeom>
          <a:solidFill>
            <a:srgbClr val="E7E6E6"/>
          </a:solidFill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58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58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multidimensionnelle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8" name="Google Shape;518;p58"/>
          <p:cNvSpPr txBox="1"/>
          <p:nvPr/>
        </p:nvSpPr>
        <p:spPr>
          <a:xfrm>
            <a:off x="270875" y="1875275"/>
            <a:ext cx="1621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Valeurs propres </a:t>
            </a:r>
            <a:endParaRPr/>
          </a:p>
        </p:txBody>
      </p:sp>
      <p:sp>
        <p:nvSpPr>
          <p:cNvPr id="519" name="Google Shape;519;p58"/>
          <p:cNvSpPr txBox="1"/>
          <p:nvPr/>
        </p:nvSpPr>
        <p:spPr>
          <a:xfrm>
            <a:off x="282050" y="3050300"/>
            <a:ext cx="1758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Vecteurs propres </a:t>
            </a:r>
            <a:endParaRPr/>
          </a:p>
        </p:txBody>
      </p:sp>
      <p:sp>
        <p:nvSpPr>
          <p:cNvPr id="520" name="Google Shape;520;p58"/>
          <p:cNvSpPr txBox="1"/>
          <p:nvPr/>
        </p:nvSpPr>
        <p:spPr>
          <a:xfrm>
            <a:off x="278675" y="1263663"/>
            <a:ext cx="1621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Standardisation</a:t>
            </a:r>
            <a:endParaRPr/>
          </a:p>
        </p:txBody>
      </p:sp>
      <p:sp>
        <p:nvSpPr>
          <p:cNvPr id="521" name="Google Shape;521;p58"/>
          <p:cNvSpPr txBox="1"/>
          <p:nvPr/>
        </p:nvSpPr>
        <p:spPr>
          <a:xfrm>
            <a:off x="282050" y="728275"/>
            <a:ext cx="1086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Encodage</a:t>
            </a:r>
            <a:endParaRPr/>
          </a:p>
        </p:txBody>
      </p:sp>
      <p:pic>
        <p:nvPicPr>
          <p:cNvPr id="522" name="Google Shape;522;p58"/>
          <p:cNvPicPr preferRelativeResize="0"/>
          <p:nvPr/>
        </p:nvPicPr>
        <p:blipFill rotWithShape="1">
          <a:blip r:embed="rId3">
            <a:alphaModFix/>
          </a:blip>
          <a:srcRect b="0" l="0" r="0" t="9074"/>
          <a:stretch/>
        </p:blipFill>
        <p:spPr>
          <a:xfrm>
            <a:off x="2730850" y="2635449"/>
            <a:ext cx="5717925" cy="243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525" y="1335700"/>
            <a:ext cx="42455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8"/>
          <p:cNvSpPr txBox="1"/>
          <p:nvPr/>
        </p:nvSpPr>
        <p:spPr>
          <a:xfrm>
            <a:off x="1428750" y="728275"/>
            <a:ext cx="7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Nous avons encoder toutes les variables quantitatives One hot encoding (13 colonnes)</a:t>
            </a:r>
            <a:endParaRPr/>
          </a:p>
        </p:txBody>
      </p:sp>
      <p:pic>
        <p:nvPicPr>
          <p:cNvPr id="525" name="Google Shape;525;p58"/>
          <p:cNvPicPr preferRelativeResize="0"/>
          <p:nvPr/>
        </p:nvPicPr>
        <p:blipFill rotWithShape="1">
          <a:blip r:embed="rId3">
            <a:alphaModFix/>
          </a:blip>
          <a:srcRect b="90281" l="0" r="11402" t="0"/>
          <a:stretch/>
        </p:blipFill>
        <p:spPr>
          <a:xfrm>
            <a:off x="2283400" y="1850813"/>
            <a:ext cx="6726349" cy="57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59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59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multidimensionnelle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2" name="Google Shape;532;p59"/>
          <p:cNvPicPr preferRelativeResize="0"/>
          <p:nvPr/>
        </p:nvPicPr>
        <p:blipFill rotWithShape="1">
          <a:blip r:embed="rId3">
            <a:alphaModFix/>
          </a:blip>
          <a:srcRect b="0" l="0" r="61050" t="-2396"/>
          <a:stretch/>
        </p:blipFill>
        <p:spPr>
          <a:xfrm>
            <a:off x="653215" y="1088725"/>
            <a:ext cx="3221084" cy="3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9"/>
          <p:cNvPicPr preferRelativeResize="0"/>
          <p:nvPr/>
        </p:nvPicPr>
        <p:blipFill rotWithShape="1">
          <a:blip r:embed="rId4">
            <a:alphaModFix/>
          </a:blip>
          <a:srcRect b="0" l="0" r="22088" t="0"/>
          <a:stretch/>
        </p:blipFill>
        <p:spPr>
          <a:xfrm>
            <a:off x="4325525" y="1393525"/>
            <a:ext cx="4174401" cy="29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9"/>
          <p:cNvSpPr txBox="1"/>
          <p:nvPr/>
        </p:nvSpPr>
        <p:spPr>
          <a:xfrm>
            <a:off x="1025000" y="724475"/>
            <a:ext cx="67245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Détermination  du  nombre optimal de composantes principales à conserver </a:t>
            </a:r>
            <a:endParaRPr b="1"/>
          </a:p>
        </p:txBody>
      </p:sp>
      <p:sp>
        <p:nvSpPr>
          <p:cNvPr id="535" name="Google Shape;535;p59"/>
          <p:cNvSpPr txBox="1"/>
          <p:nvPr/>
        </p:nvSpPr>
        <p:spPr>
          <a:xfrm>
            <a:off x="887475" y="4677350"/>
            <a:ext cx="7381800" cy="400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considere 8 </a:t>
            </a:r>
            <a:r>
              <a:rPr b="1" lang="en">
                <a:solidFill>
                  <a:schemeClr val="dk1"/>
                </a:solidFill>
              </a:rPr>
              <a:t>composantes principales (avec les valeurs propres les plus élevées)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60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60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multidimensionnelle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5" y="4276913"/>
            <a:ext cx="3440659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0"/>
          <p:cNvPicPr preferRelativeResize="0"/>
          <p:nvPr/>
        </p:nvPicPr>
        <p:blipFill rotWithShape="1">
          <a:blip r:embed="rId4">
            <a:alphaModFix/>
          </a:blip>
          <a:srcRect b="0" l="1497" r="0" t="0"/>
          <a:stretch/>
        </p:blipFill>
        <p:spPr>
          <a:xfrm>
            <a:off x="254725" y="874725"/>
            <a:ext cx="4622986" cy="38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0"/>
          <p:cNvSpPr txBox="1"/>
          <p:nvPr/>
        </p:nvSpPr>
        <p:spPr>
          <a:xfrm>
            <a:off x="5837350" y="874725"/>
            <a:ext cx="21051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modèle 3</a:t>
            </a:r>
            <a:endParaRPr b="1"/>
          </a:p>
        </p:txBody>
      </p:sp>
      <p:sp>
        <p:nvSpPr>
          <p:cNvPr id="545" name="Google Shape;545;p60"/>
          <p:cNvSpPr txBox="1"/>
          <p:nvPr/>
        </p:nvSpPr>
        <p:spPr>
          <a:xfrm>
            <a:off x="5268100" y="1881788"/>
            <a:ext cx="32436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</a:t>
            </a:r>
            <a:r>
              <a:rPr b="1" lang="en"/>
              <a:t>remarquable une </a:t>
            </a:r>
            <a:r>
              <a:rPr b="1" lang="en"/>
              <a:t>augmentation </a:t>
            </a:r>
            <a:r>
              <a:rPr b="1" lang="en">
                <a:solidFill>
                  <a:schemeClr val="dk1"/>
                </a:solidFill>
              </a:rPr>
              <a:t>au niveau  R²</a:t>
            </a:r>
            <a:endParaRPr b="1"/>
          </a:p>
        </p:txBody>
      </p:sp>
      <p:sp>
        <p:nvSpPr>
          <p:cNvPr id="546" name="Google Shape;546;p60"/>
          <p:cNvSpPr txBox="1"/>
          <p:nvPr/>
        </p:nvSpPr>
        <p:spPr>
          <a:xfrm>
            <a:off x="5491150" y="3526800"/>
            <a:ext cx="2797500" cy="61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remarque une </a:t>
            </a:r>
            <a:r>
              <a:rPr b="1" lang="en"/>
              <a:t>diminution</a:t>
            </a:r>
            <a:r>
              <a:rPr b="1" lang="en"/>
              <a:t> pour AIC et RMSE.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61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61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multidimensionnelle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53" name="Google Shape;553;p61"/>
          <p:cNvGrpSpPr/>
          <p:nvPr/>
        </p:nvGrpSpPr>
        <p:grpSpPr>
          <a:xfrm>
            <a:off x="76200" y="590550"/>
            <a:ext cx="6607901" cy="4497925"/>
            <a:chOff x="76200" y="590550"/>
            <a:chExt cx="6607901" cy="4497925"/>
          </a:xfrm>
        </p:grpSpPr>
        <p:pic>
          <p:nvPicPr>
            <p:cNvPr id="554" name="Google Shape;554;p61"/>
            <p:cNvPicPr preferRelativeResize="0"/>
            <p:nvPr/>
          </p:nvPicPr>
          <p:blipFill rotWithShape="1">
            <a:blip r:embed="rId3">
              <a:alphaModFix/>
            </a:blip>
            <a:srcRect b="0" l="0" r="8197" t="0"/>
            <a:stretch/>
          </p:blipFill>
          <p:spPr>
            <a:xfrm>
              <a:off x="76200" y="663350"/>
              <a:ext cx="3532726" cy="225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1"/>
            <p:cNvPicPr preferRelativeResize="0"/>
            <p:nvPr/>
          </p:nvPicPr>
          <p:blipFill rotWithShape="1">
            <a:blip r:embed="rId4">
              <a:alphaModFix/>
            </a:blip>
            <a:srcRect b="0" l="2306" r="14137" t="0"/>
            <a:stretch/>
          </p:blipFill>
          <p:spPr>
            <a:xfrm>
              <a:off x="3444675" y="590550"/>
              <a:ext cx="3239426" cy="22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61"/>
            <p:cNvPicPr preferRelativeResize="0"/>
            <p:nvPr/>
          </p:nvPicPr>
          <p:blipFill rotWithShape="1">
            <a:blip r:embed="rId5">
              <a:alphaModFix/>
            </a:blip>
            <a:srcRect b="0" l="0" r="3297" t="11449"/>
            <a:stretch/>
          </p:blipFill>
          <p:spPr>
            <a:xfrm>
              <a:off x="150425" y="2915450"/>
              <a:ext cx="3384275" cy="21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61"/>
            <p:cNvPicPr preferRelativeResize="0"/>
            <p:nvPr/>
          </p:nvPicPr>
          <p:blipFill rotWithShape="1">
            <a:blip r:embed="rId6">
              <a:alphaModFix/>
            </a:blip>
            <a:srcRect b="0" l="0" r="4507" t="10610"/>
            <a:stretch/>
          </p:blipFill>
          <p:spPr>
            <a:xfrm>
              <a:off x="3423625" y="2965450"/>
              <a:ext cx="3239425" cy="2123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61"/>
          <p:cNvSpPr txBox="1"/>
          <p:nvPr/>
        </p:nvSpPr>
        <p:spPr>
          <a:xfrm>
            <a:off x="6739250" y="1460400"/>
            <a:ext cx="2275200" cy="2770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Résidus : symétrie par rapport à zéro, </a:t>
            </a:r>
            <a:r>
              <a:rPr b="1" lang="en">
                <a:solidFill>
                  <a:schemeClr val="dk1"/>
                </a:solidFill>
              </a:rPr>
              <a:t>s’approchant progressivement </a:t>
            </a:r>
            <a:r>
              <a:rPr b="1" lang="en">
                <a:solidFill>
                  <a:schemeClr val="dk1"/>
                </a:solidFill>
              </a:rPr>
              <a:t>d’une distribution unimodale.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Amélioration de la normalité 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Absence de corrélation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/>
          <p:nvPr/>
        </p:nvSpPr>
        <p:spPr>
          <a:xfrm>
            <a:off x="241198" y="239967"/>
            <a:ext cx="8661600" cy="46635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p62"/>
          <p:cNvCxnSpPr/>
          <p:nvPr/>
        </p:nvCxnSpPr>
        <p:spPr>
          <a:xfrm>
            <a:off x="3490722" y="1543050"/>
            <a:ext cx="0" cy="20574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62"/>
          <p:cNvSpPr txBox="1"/>
          <p:nvPr>
            <p:ph idx="1" type="body"/>
          </p:nvPr>
        </p:nvSpPr>
        <p:spPr>
          <a:xfrm>
            <a:off x="3720294" y="2299557"/>
            <a:ext cx="5182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600"/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Comparaison</a:t>
            </a:r>
            <a:endParaRPr/>
          </a:p>
        </p:txBody>
      </p:sp>
      <p:grpSp>
        <p:nvGrpSpPr>
          <p:cNvPr id="567" name="Google Shape;567;p62"/>
          <p:cNvGrpSpPr/>
          <p:nvPr/>
        </p:nvGrpSpPr>
        <p:grpSpPr>
          <a:xfrm>
            <a:off x="2330942" y="2082224"/>
            <a:ext cx="978975" cy="978975"/>
            <a:chOff x="8219836" y="435133"/>
            <a:chExt cx="1305300" cy="1305300"/>
          </a:xfrm>
        </p:grpSpPr>
        <p:sp>
          <p:nvSpPr>
            <p:cNvPr id="568" name="Google Shape;568;p62"/>
            <p:cNvSpPr/>
            <p:nvPr/>
          </p:nvSpPr>
          <p:spPr>
            <a:xfrm>
              <a:off x="8219836" y="435133"/>
              <a:ext cx="1305300" cy="1305300"/>
            </a:xfrm>
            <a:prstGeom prst="ellipse">
              <a:avLst/>
            </a:prstGeom>
            <a:solidFill>
              <a:srgbClr val="674EA7"/>
            </a:solidFill>
            <a:ln cap="flat" cmpd="sng" w="12700">
              <a:solidFill>
                <a:srgbClr val="6179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2"/>
            <p:cNvSpPr txBox="1"/>
            <p:nvPr/>
          </p:nvSpPr>
          <p:spPr>
            <a:xfrm>
              <a:off x="8411008" y="626305"/>
              <a:ext cx="923100" cy="9231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25" lIns="76325" spcFirstLastPara="1" rIns="763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"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</p:grpSp>
      <p:sp>
        <p:nvSpPr>
          <p:cNvPr id="570" name="Google Shape;570;p62"/>
          <p:cNvSpPr txBox="1"/>
          <p:nvPr/>
        </p:nvSpPr>
        <p:spPr>
          <a:xfrm>
            <a:off x="8077199" y="4881563"/>
            <a:ext cx="5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p63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6" name="Google Shape;576;p63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Comparaison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7" name="Google Shape;577;p63"/>
          <p:cNvSpPr txBox="1"/>
          <p:nvPr/>
        </p:nvSpPr>
        <p:spPr>
          <a:xfrm>
            <a:off x="5658650" y="1332800"/>
            <a:ext cx="3122100" cy="255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Modèle 3 le plus </a:t>
            </a:r>
            <a:r>
              <a:rPr b="1" lang="en">
                <a:solidFill>
                  <a:schemeClr val="dk1"/>
                </a:solidFill>
              </a:rPr>
              <a:t>performant suivie par Modèle 2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Modèle</a:t>
            </a:r>
            <a:r>
              <a:rPr b="1" lang="en">
                <a:solidFill>
                  <a:schemeClr val="dk1"/>
                </a:solidFill>
              </a:rPr>
              <a:t> 2 </a:t>
            </a:r>
            <a:r>
              <a:rPr b="1" lang="en">
                <a:solidFill>
                  <a:schemeClr val="dk1"/>
                </a:solidFill>
              </a:rPr>
              <a:t>Considération</a:t>
            </a:r>
            <a:r>
              <a:rPr b="1" lang="en">
                <a:solidFill>
                  <a:schemeClr val="dk1"/>
                </a:solidFill>
              </a:rPr>
              <a:t> des </a:t>
            </a:r>
            <a:r>
              <a:rPr b="1" lang="en">
                <a:solidFill>
                  <a:schemeClr val="dk1"/>
                </a:solidFill>
              </a:rPr>
              <a:t>résultats</a:t>
            </a:r>
            <a:r>
              <a:rPr b="1" lang="en">
                <a:solidFill>
                  <a:schemeClr val="dk1"/>
                </a:solidFill>
              </a:rPr>
              <a:t> de l’analyse  bivariée (nouvelles variables et </a:t>
            </a:r>
            <a:r>
              <a:rPr b="1" lang="en">
                <a:solidFill>
                  <a:schemeClr val="dk1"/>
                </a:solidFill>
              </a:rPr>
              <a:t>considération</a:t>
            </a:r>
            <a:r>
              <a:rPr b="1" lang="en">
                <a:solidFill>
                  <a:schemeClr val="dk1"/>
                </a:solidFill>
              </a:rPr>
              <a:t> de leurs </a:t>
            </a:r>
            <a:r>
              <a:rPr b="1" lang="en">
                <a:solidFill>
                  <a:schemeClr val="dk1"/>
                </a:solidFill>
              </a:rPr>
              <a:t>intéractions</a:t>
            </a:r>
            <a:r>
              <a:rPr b="1" lang="e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Modèle 3 ACP Composantes principales indépendantes. 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578" name="Google Shape;578;p63"/>
          <p:cNvGraphicFramePr/>
          <p:nvPr/>
        </p:nvGraphicFramePr>
        <p:xfrm>
          <a:off x="348000" y="1277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{886D055F-8660-4F9E-A0B9-8EC777B94E2D}</a:tableStyleId>
              </a:tblPr>
              <a:tblGrid>
                <a:gridCol w="1617775"/>
                <a:gridCol w="1041875"/>
                <a:gridCol w="1118600"/>
                <a:gridCol w="1104150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R²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Modèle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27123.835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6083.206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Modèle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26343.092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4537.061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Modèle 2P Lasso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0.8478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22648.999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4722.127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Modèle 2P Ridge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22655.707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4730.443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Modèle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26308.761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4469.194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4"/>
          <p:cNvSpPr/>
          <p:nvPr/>
        </p:nvSpPr>
        <p:spPr>
          <a:xfrm rot="2700000">
            <a:off x="62848" y="-1039779"/>
            <a:ext cx="1817523" cy="2706708"/>
          </a:xfrm>
          <a:custGeom>
            <a:rect b="b" l="l" r="r" t="t"/>
            <a:pathLst>
              <a:path extrusionOk="0" h="3611191" w="2424873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4"/>
          <p:cNvSpPr/>
          <p:nvPr/>
        </p:nvSpPr>
        <p:spPr>
          <a:xfrm rot="2700000">
            <a:off x="1178632" y="-254095"/>
            <a:ext cx="1226203" cy="1226203"/>
          </a:xfrm>
          <a:custGeom>
            <a:rect b="b" l="l" r="r" t="t"/>
            <a:pathLst>
              <a:path extrusionOk="0" h="1635955" w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4"/>
          <p:cNvSpPr/>
          <p:nvPr/>
        </p:nvSpPr>
        <p:spPr>
          <a:xfrm rot="2700000">
            <a:off x="7221687" y="-5437"/>
            <a:ext cx="3042650" cy="1909893"/>
          </a:xfrm>
          <a:custGeom>
            <a:rect b="b" l="l" r="r" t="t"/>
            <a:pathLst>
              <a:path extrusionOk="0" h="2548110" w="4059393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4"/>
          <p:cNvSpPr/>
          <p:nvPr/>
        </p:nvSpPr>
        <p:spPr>
          <a:xfrm rot="2700000">
            <a:off x="7697205" y="1099330"/>
            <a:ext cx="889257" cy="889257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4"/>
          <p:cNvSpPr/>
          <p:nvPr/>
        </p:nvSpPr>
        <p:spPr>
          <a:xfrm rot="2700000">
            <a:off x="-97053" y="4050887"/>
            <a:ext cx="1830989" cy="1771983"/>
          </a:xfrm>
          <a:custGeom>
            <a:rect b="b" l="l" r="r" t="t"/>
            <a:pathLst>
              <a:path extrusionOk="0" h="2132734" w="2203753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4"/>
          <p:cNvSpPr/>
          <p:nvPr/>
        </p:nvSpPr>
        <p:spPr>
          <a:xfrm rot="2700000">
            <a:off x="1327407" y="4079892"/>
            <a:ext cx="696217" cy="696217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4"/>
          <p:cNvSpPr/>
          <p:nvPr/>
        </p:nvSpPr>
        <p:spPr>
          <a:xfrm rot="2700000">
            <a:off x="2552241" y="550212"/>
            <a:ext cx="4039518" cy="4039518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4"/>
          <p:cNvSpPr/>
          <p:nvPr/>
        </p:nvSpPr>
        <p:spPr>
          <a:xfrm rot="2700000">
            <a:off x="2026797" y="24306"/>
            <a:ext cx="5090406" cy="5090406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4"/>
          <p:cNvSpPr txBox="1"/>
          <p:nvPr>
            <p:ph type="ctrTitle"/>
          </p:nvPr>
        </p:nvSpPr>
        <p:spPr>
          <a:xfrm>
            <a:off x="2403482" y="1765231"/>
            <a:ext cx="4337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500"/>
              <a:buFont typeface="Times New Roman"/>
              <a:buNone/>
            </a:pPr>
            <a:r>
              <a:rPr lang="en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Merci pour votre attention</a:t>
            </a:r>
            <a:endParaRPr>
              <a:solidFill>
                <a:srgbClr val="08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Google Shape;593;p64"/>
          <p:cNvSpPr/>
          <p:nvPr/>
        </p:nvSpPr>
        <p:spPr>
          <a:xfrm rot="2700000">
            <a:off x="7222526" y="4093140"/>
            <a:ext cx="1673559" cy="1926278"/>
          </a:xfrm>
          <a:custGeom>
            <a:rect b="b" l="l" r="r" t="t"/>
            <a:pathLst>
              <a:path extrusionOk="0" h="3384061" w="2940086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4"/>
          <p:cNvSpPr/>
          <p:nvPr/>
        </p:nvSpPr>
        <p:spPr>
          <a:xfrm rot="2700000">
            <a:off x="7290051" y="3932656"/>
            <a:ext cx="719976" cy="71997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30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30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Présentation de données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50" y="642675"/>
            <a:ext cx="7715251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200" y="1211388"/>
            <a:ext cx="1451300" cy="3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129075" y="667225"/>
            <a:ext cx="993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</a:t>
            </a:r>
            <a:endParaRPr b="1"/>
          </a:p>
        </p:txBody>
      </p:sp>
      <p:sp>
        <p:nvSpPr>
          <p:cNvPr id="151" name="Google Shape;151;p30"/>
          <p:cNvSpPr txBox="1"/>
          <p:nvPr/>
        </p:nvSpPr>
        <p:spPr>
          <a:xfrm>
            <a:off x="129075" y="1207100"/>
            <a:ext cx="11085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Dimension</a:t>
            </a:r>
            <a:endParaRPr b="1"/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5">
            <a:alphaModFix/>
          </a:blip>
          <a:srcRect b="45352" l="0" r="0" t="0"/>
          <a:stretch/>
        </p:blipFill>
        <p:spPr>
          <a:xfrm>
            <a:off x="2414175" y="3824999"/>
            <a:ext cx="6196124" cy="1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3646125" y="1526800"/>
            <a:ext cx="19095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Résumé statistique</a:t>
            </a:r>
            <a:endParaRPr b="1"/>
          </a:p>
        </p:txBody>
      </p:sp>
      <p:grpSp>
        <p:nvGrpSpPr>
          <p:cNvPr id="154" name="Google Shape;154;p30"/>
          <p:cNvGrpSpPr/>
          <p:nvPr/>
        </p:nvGrpSpPr>
        <p:grpSpPr>
          <a:xfrm>
            <a:off x="539104" y="1989453"/>
            <a:ext cx="8123547" cy="1607838"/>
            <a:chOff x="735725" y="3009925"/>
            <a:chExt cx="7595650" cy="1422362"/>
          </a:xfrm>
        </p:grpSpPr>
        <p:pic>
          <p:nvPicPr>
            <p:cNvPr id="155" name="Google Shape;155;p30"/>
            <p:cNvPicPr preferRelativeResize="0"/>
            <p:nvPr/>
          </p:nvPicPr>
          <p:blipFill rotWithShape="1">
            <a:blip r:embed="rId6">
              <a:alphaModFix/>
            </a:blip>
            <a:srcRect b="49884" l="0" r="0" t="0"/>
            <a:stretch/>
          </p:blipFill>
          <p:spPr>
            <a:xfrm>
              <a:off x="735725" y="3009925"/>
              <a:ext cx="5367026" cy="1384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30"/>
            <p:cNvPicPr preferRelativeResize="0"/>
            <p:nvPr/>
          </p:nvPicPr>
          <p:blipFill rotWithShape="1">
            <a:blip r:embed="rId6">
              <a:alphaModFix/>
            </a:blip>
            <a:srcRect b="0" l="0" r="57011" t="48517"/>
            <a:stretch/>
          </p:blipFill>
          <p:spPr>
            <a:xfrm>
              <a:off x="6024200" y="3009937"/>
              <a:ext cx="2307175" cy="142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30"/>
          <p:cNvSpPr txBox="1"/>
          <p:nvPr/>
        </p:nvSpPr>
        <p:spPr>
          <a:xfrm>
            <a:off x="129075" y="4304675"/>
            <a:ext cx="21321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Quelques observation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p31"/>
          <p:cNvCxnSpPr/>
          <p:nvPr/>
        </p:nvCxnSpPr>
        <p:spPr>
          <a:xfrm>
            <a:off x="3490722" y="1543050"/>
            <a:ext cx="0" cy="20574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777649" y="2299550"/>
            <a:ext cx="460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600"/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Partie 1 : Exploration des données</a:t>
            </a:r>
            <a:endParaRPr sz="3600"/>
          </a:p>
        </p:txBody>
      </p:sp>
      <p:grpSp>
        <p:nvGrpSpPr>
          <p:cNvPr id="166" name="Google Shape;166;p31"/>
          <p:cNvGrpSpPr/>
          <p:nvPr/>
        </p:nvGrpSpPr>
        <p:grpSpPr>
          <a:xfrm>
            <a:off x="2322767" y="2082224"/>
            <a:ext cx="978975" cy="978975"/>
            <a:chOff x="4605099" y="435133"/>
            <a:chExt cx="1305300" cy="1305300"/>
          </a:xfrm>
        </p:grpSpPr>
        <p:sp>
          <p:nvSpPr>
            <p:cNvPr id="167" name="Google Shape;167;p31"/>
            <p:cNvSpPr/>
            <p:nvPr/>
          </p:nvSpPr>
          <p:spPr>
            <a:xfrm>
              <a:off x="4605099" y="435133"/>
              <a:ext cx="1305300" cy="1305300"/>
            </a:xfrm>
            <a:prstGeom prst="ellipse">
              <a:avLst/>
            </a:prstGeom>
            <a:solidFill>
              <a:srgbClr val="5CB565"/>
            </a:solidFill>
            <a:ln cap="flat" cmpd="sng" w="12700">
              <a:solidFill>
                <a:srgbClr val="5CB5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1"/>
            <p:cNvSpPr txBox="1"/>
            <p:nvPr/>
          </p:nvSpPr>
          <p:spPr>
            <a:xfrm>
              <a:off x="4796271" y="626305"/>
              <a:ext cx="923100" cy="923100"/>
            </a:xfrm>
            <a:prstGeom prst="rect">
              <a:avLst/>
            </a:prstGeom>
            <a:solidFill>
              <a:srgbClr val="5CB565"/>
            </a:solidFill>
            <a:ln cap="flat" cmpd="sng" w="9525">
              <a:solidFill>
                <a:srgbClr val="5CB5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25" lIns="76325" spcFirstLastPara="1" rIns="763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0" i="0" lang="en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</p:grpSp>
      <p:sp>
        <p:nvSpPr>
          <p:cNvPr id="169" name="Google Shape;169;p31"/>
          <p:cNvSpPr txBox="1"/>
          <p:nvPr/>
        </p:nvSpPr>
        <p:spPr>
          <a:xfrm>
            <a:off x="8077199" y="4881563"/>
            <a:ext cx="5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32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2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Pré-traitement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2892950" y="823650"/>
            <a:ext cx="33582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Traitement des valeurs manquantes</a:t>
            </a:r>
            <a:endParaRPr b="1"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25" y="1416827"/>
            <a:ext cx="3914049" cy="8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875" y="2636128"/>
            <a:ext cx="803957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25" y="3463325"/>
            <a:ext cx="6060626" cy="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129075" y="2724625"/>
            <a:ext cx="1324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Valeur Totale</a:t>
            </a:r>
            <a:endParaRPr b="1"/>
          </a:p>
        </p:txBody>
      </p:sp>
      <p:sp>
        <p:nvSpPr>
          <p:cNvPr id="181" name="Google Shape;181;p32"/>
          <p:cNvSpPr txBox="1"/>
          <p:nvPr/>
        </p:nvSpPr>
        <p:spPr>
          <a:xfrm>
            <a:off x="97700" y="3566850"/>
            <a:ext cx="21615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Valeurs par colonnes</a:t>
            </a:r>
            <a:endParaRPr b="1"/>
          </a:p>
        </p:txBody>
      </p:sp>
      <p:sp>
        <p:nvSpPr>
          <p:cNvPr id="182" name="Google Shape;182;p32"/>
          <p:cNvSpPr txBox="1"/>
          <p:nvPr/>
        </p:nvSpPr>
        <p:spPr>
          <a:xfrm>
            <a:off x="1660775" y="4473200"/>
            <a:ext cx="5153400" cy="400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 jeu de données ne contient pas de valeurs manquantes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33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3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Pré-traitement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1973000" y="740363"/>
            <a:ext cx="51981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Traitement des valeurs aberrantes : Variables quantitatives</a:t>
            </a:r>
            <a:endParaRPr b="1"/>
          </a:p>
        </p:txBody>
      </p:sp>
      <p:sp>
        <p:nvSpPr>
          <p:cNvPr id="190" name="Google Shape;190;p33"/>
          <p:cNvSpPr txBox="1"/>
          <p:nvPr/>
        </p:nvSpPr>
        <p:spPr>
          <a:xfrm>
            <a:off x="1667713" y="1770700"/>
            <a:ext cx="1680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Selon le Z-Score</a:t>
            </a:r>
            <a:endParaRPr b="1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00" y="2777550"/>
            <a:ext cx="3950826" cy="19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950" y="1314450"/>
            <a:ext cx="3109349" cy="37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4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4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 données :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Pré-traitement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50" y="1216787"/>
            <a:ext cx="5198100" cy="30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1973000" y="740363"/>
            <a:ext cx="51981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Traitement des valeurs aberrantes : Variables quantitatives</a:t>
            </a:r>
            <a:endParaRPr b="1"/>
          </a:p>
        </p:txBody>
      </p:sp>
      <p:sp>
        <p:nvSpPr>
          <p:cNvPr id="201" name="Google Shape;201;p34"/>
          <p:cNvSpPr txBox="1"/>
          <p:nvPr/>
        </p:nvSpPr>
        <p:spPr>
          <a:xfrm>
            <a:off x="343748" y="2437450"/>
            <a:ext cx="13707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</a:t>
            </a:r>
            <a:r>
              <a:rPr b="1" lang="en"/>
              <a:t> graphique</a:t>
            </a:r>
            <a:endParaRPr b="1"/>
          </a:p>
        </p:txBody>
      </p:sp>
      <p:sp>
        <p:nvSpPr>
          <p:cNvPr id="202" name="Google Shape;202;p34"/>
          <p:cNvSpPr txBox="1"/>
          <p:nvPr/>
        </p:nvSpPr>
        <p:spPr>
          <a:xfrm>
            <a:off x="114350" y="4425475"/>
            <a:ext cx="8747700" cy="61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l’analyse des valeurs aberrantes montre qu’il s’agit de valeurs extrêmes possibles, par exemple un bmi de 53.12 signifie une obésité 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0" y="55587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282038" y="-10718"/>
            <a:ext cx="858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wentieth Century"/>
              <a:buNone/>
            </a:pP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Exploration de données : </a:t>
            </a:r>
            <a:r>
              <a:rPr lang="en" sz="3300">
                <a:solidFill>
                  <a:srgbClr val="1F386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Pré-traitement</a:t>
            </a:r>
            <a:endParaRPr sz="3300">
              <a:solidFill>
                <a:srgbClr val="1F386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1973000" y="740363"/>
            <a:ext cx="5198100" cy="400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Traitement des valeurs aberrantes : Variables qualitatives</a:t>
            </a:r>
            <a:endParaRPr b="1"/>
          </a:p>
        </p:txBody>
      </p:sp>
      <p:sp>
        <p:nvSpPr>
          <p:cNvPr id="210" name="Google Shape;210;p35"/>
          <p:cNvSpPr txBox="1"/>
          <p:nvPr/>
        </p:nvSpPr>
        <p:spPr>
          <a:xfrm>
            <a:off x="153252" y="1332550"/>
            <a:ext cx="2266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graphique</a:t>
            </a:r>
            <a:endParaRPr b="1"/>
          </a:p>
        </p:txBody>
      </p:sp>
      <p:grpSp>
        <p:nvGrpSpPr>
          <p:cNvPr id="211" name="Google Shape;211;p35"/>
          <p:cNvGrpSpPr/>
          <p:nvPr/>
        </p:nvGrpSpPr>
        <p:grpSpPr>
          <a:xfrm>
            <a:off x="38100" y="1914524"/>
            <a:ext cx="9077675" cy="2272574"/>
            <a:chOff x="38100" y="1990724"/>
            <a:chExt cx="9077675" cy="2272574"/>
          </a:xfrm>
        </p:grpSpPr>
        <p:pic>
          <p:nvPicPr>
            <p:cNvPr id="212" name="Google Shape;21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9187" y="1990733"/>
              <a:ext cx="2866587" cy="227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2260" y="1997551"/>
              <a:ext cx="2849371" cy="2258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00" y="1990724"/>
              <a:ext cx="2866581" cy="2272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35"/>
          <p:cNvSpPr txBox="1"/>
          <p:nvPr/>
        </p:nvSpPr>
        <p:spPr>
          <a:xfrm>
            <a:off x="1733550" y="4533900"/>
            <a:ext cx="5648400" cy="4002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bsence des valeurs aberrantes pour les variables qualitatives.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